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commentAuthors.xml" ContentType="application/vnd.openxmlformats-officedocument.presentationml.commentAuthors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</p:sldMasterIdLst>
  <p:notesMasterIdLst>
    <p:notesMasterId r:id="rId25"/>
  </p:notesMasterIdLst>
  <p:handoutMasterIdLst>
    <p:handoutMasterId r:id="rId26"/>
  </p:handoutMasterIdLst>
  <p:sldIdLst>
    <p:sldId id="256" r:id="rId2"/>
    <p:sldId id="371" r:id="rId3"/>
    <p:sldId id="357" r:id="rId4"/>
    <p:sldId id="358" r:id="rId5"/>
    <p:sldId id="363" r:id="rId6"/>
    <p:sldId id="364" r:id="rId7"/>
    <p:sldId id="365" r:id="rId8"/>
    <p:sldId id="369" r:id="rId9"/>
    <p:sldId id="370" r:id="rId10"/>
    <p:sldId id="368" r:id="rId11"/>
    <p:sldId id="386" r:id="rId12"/>
    <p:sldId id="372" r:id="rId13"/>
    <p:sldId id="373" r:id="rId14"/>
    <p:sldId id="374" r:id="rId15"/>
    <p:sldId id="375" r:id="rId16"/>
    <p:sldId id="378" r:id="rId17"/>
    <p:sldId id="380" r:id="rId18"/>
    <p:sldId id="381" r:id="rId19"/>
    <p:sldId id="382" r:id="rId20"/>
    <p:sldId id="385" r:id="rId21"/>
    <p:sldId id="383" r:id="rId22"/>
    <p:sldId id="384" r:id="rId23"/>
    <p:sldId id="387" r:id="rId24"/>
  </p:sldIdLst>
  <p:sldSz cx="9144000" cy="6858000" type="screen4x3"/>
  <p:notesSz cx="7099300" cy="1023461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defRPr sz="1600" kern="1200">
        <a:solidFill>
          <a:srgbClr val="000000"/>
        </a:solidFill>
        <a:latin typeface="Arial" pitchFamily="34" charset="0"/>
        <a:ea typeface="ＭＳ Ｐゴシック" pitchFamily="-6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1600" kern="1200">
        <a:solidFill>
          <a:srgbClr val="000000"/>
        </a:solidFill>
        <a:latin typeface="Arial" pitchFamily="34" charset="0"/>
        <a:ea typeface="ＭＳ Ｐゴシック" pitchFamily="-6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1600" kern="1200">
        <a:solidFill>
          <a:srgbClr val="000000"/>
        </a:solidFill>
        <a:latin typeface="Arial" pitchFamily="34" charset="0"/>
        <a:ea typeface="ＭＳ Ｐゴシック" pitchFamily="-6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1600" kern="1200">
        <a:solidFill>
          <a:srgbClr val="000000"/>
        </a:solidFill>
        <a:latin typeface="Arial" pitchFamily="34" charset="0"/>
        <a:ea typeface="ＭＳ Ｐゴシック" pitchFamily="-6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1600" kern="1200">
        <a:solidFill>
          <a:srgbClr val="000000"/>
        </a:solidFill>
        <a:latin typeface="Arial" pitchFamily="34" charset="0"/>
        <a:ea typeface="ＭＳ Ｐゴシック" pitchFamily="-64" charset="-128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pitchFamily="34" charset="0"/>
        <a:ea typeface="ＭＳ Ｐゴシック" pitchFamily="-64" charset="-128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pitchFamily="34" charset="0"/>
        <a:ea typeface="ＭＳ Ｐゴシック" pitchFamily="-64" charset="-128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pitchFamily="34" charset="0"/>
        <a:ea typeface="ＭＳ Ｐゴシック" pitchFamily="-64" charset="-128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pitchFamily="34" charset="0"/>
        <a:ea typeface="ＭＳ Ｐゴシック" pitchFamily="-64" charset="-128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hendric" initials="h" lastIdx="2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  <p:clrMru>
    <a:srgbClr val="006600"/>
    <a:srgbClr val="D0CCCF"/>
    <a:srgbClr val="005395"/>
    <a:srgbClr val="FF6600"/>
    <a:srgbClr val="2A6AB3"/>
    <a:srgbClr val="DFEF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8" autoAdjust="0"/>
    <p:restoredTop sz="90706" autoAdjust="0"/>
  </p:normalViewPr>
  <p:slideViewPr>
    <p:cSldViewPr snapToGrid="0">
      <p:cViewPr varScale="1">
        <p:scale>
          <a:sx n="110" d="100"/>
          <a:sy n="110" d="100"/>
        </p:scale>
        <p:origin x="-984" y="-90"/>
      </p:cViewPr>
      <p:guideLst>
        <p:guide orient="horz" pos="603"/>
        <p:guide orient="horz" pos="299"/>
        <p:guide orient="horz" pos="2074"/>
        <p:guide orient="horz" pos="4144"/>
        <p:guide orient="horz" pos="699"/>
        <p:guide orient="horz" pos="1941"/>
        <p:guide orient="horz" pos="101"/>
        <p:guide orient="horz" pos="417"/>
        <p:guide pos="240"/>
        <p:guide pos="5520"/>
        <p:guide pos="4469"/>
        <p:guide pos="3418"/>
        <p:guide pos="2362"/>
        <p:guide pos="2879"/>
        <p:guide pos="2783"/>
        <p:guide pos="2975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-3270" y="-84"/>
      </p:cViewPr>
      <p:guideLst>
        <p:guide orient="horz" pos="2985"/>
        <p:guide pos="225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13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70" tIns="47535" rIns="95070" bIns="47535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506" y="1"/>
            <a:ext cx="307713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70" tIns="47535" rIns="95070" bIns="47535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238"/>
            <a:ext cx="307713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70" tIns="47535" rIns="95070" bIns="47535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506" y="9721238"/>
            <a:ext cx="307713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70" tIns="47535" rIns="95070" bIns="47535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5B7710F1-7A13-4060-8169-B3B60D20637C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1" y="0"/>
            <a:ext cx="7100958" cy="10236259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lIns="95070" tIns="47535" rIns="95070" bIns="47535" anchor="ctr"/>
          <a:lstStyle/>
          <a:p>
            <a:pPr>
              <a:lnSpc>
                <a:spcPts val="2495"/>
              </a:lnSpc>
              <a:spcBef>
                <a:spcPts val="624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 dirty="0">
              <a:latin typeface="Arial" charset="0"/>
              <a:ea typeface="+mn-ea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1" y="0"/>
            <a:ext cx="7100958" cy="10236259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95070" tIns="47535" rIns="95070" bIns="47535" anchor="ctr"/>
          <a:lstStyle/>
          <a:p>
            <a:pPr>
              <a:lnSpc>
                <a:spcPts val="2495"/>
              </a:lnSpc>
              <a:spcBef>
                <a:spcPts val="624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 dirty="0">
              <a:latin typeface="Arial" charset="0"/>
              <a:ea typeface="+mn-ea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1" y="0"/>
            <a:ext cx="7100958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95070" tIns="47535" rIns="95070" bIns="47535" anchor="ctr"/>
          <a:lstStyle/>
          <a:p>
            <a:pPr>
              <a:lnSpc>
                <a:spcPts val="2495"/>
              </a:lnSpc>
              <a:spcBef>
                <a:spcPts val="624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 dirty="0">
              <a:latin typeface="Arial" charset="0"/>
              <a:ea typeface="+mn-ea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1" y="0"/>
            <a:ext cx="3073821" cy="5084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3573" tIns="48658" rIns="93573" bIns="48658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Wingdings" pitchFamily="16" charset="2"/>
              <a:buNone/>
              <a:tabLst>
                <a:tab pos="752639" algn="l"/>
                <a:tab pos="1505278" algn="l"/>
                <a:tab pos="2257916" algn="l"/>
                <a:tab pos="3010555" algn="l"/>
              </a:tabLst>
              <a:defRPr sz="1200">
                <a:latin typeface="Nimbus Roman No9 L" pitchFamily="16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4022164" y="0"/>
            <a:ext cx="3073821" cy="5084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3573" tIns="48658" rIns="93573" bIns="48658" numCol="1" anchor="t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Wingdings" pitchFamily="16" charset="2"/>
              <a:buNone/>
              <a:tabLst>
                <a:tab pos="752639" algn="l"/>
                <a:tab pos="1505278" algn="l"/>
                <a:tab pos="2257916" algn="l"/>
                <a:tab pos="3010555" algn="l"/>
              </a:tabLst>
              <a:defRPr sz="1200">
                <a:latin typeface="Nimbus Roman No9 L" pitchFamily="16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9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1750" cy="38338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9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946685" y="4862264"/>
            <a:ext cx="5202616" cy="46006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3573" tIns="48658" rIns="93573" bIns="4865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CH" noProof="0" smtClean="0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1" y="9722884"/>
            <a:ext cx="3073821" cy="50843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3573" tIns="48658" rIns="93573" bIns="48658" numCol="1" anchor="b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Wingdings" pitchFamily="16" charset="2"/>
              <a:buNone/>
              <a:tabLst>
                <a:tab pos="752639" algn="l"/>
                <a:tab pos="1505278" algn="l"/>
                <a:tab pos="2257916" algn="l"/>
                <a:tab pos="3010555" algn="l"/>
              </a:tabLst>
              <a:defRPr sz="1200">
                <a:latin typeface="Nimbus Roman No9 L" pitchFamily="16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4022164" y="9722884"/>
            <a:ext cx="3073821" cy="50843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3573" tIns="48658" rIns="93573" bIns="48658" numCol="1" anchor="b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Wingdings" pitchFamily="16" charset="2"/>
              <a:buNone/>
              <a:tabLst>
                <a:tab pos="752639" algn="l"/>
                <a:tab pos="1505278" algn="l"/>
                <a:tab pos="2257916" algn="l"/>
                <a:tab pos="3010555" algn="l"/>
              </a:tabLst>
              <a:defRPr sz="1200">
                <a:latin typeface="Nimbus Roman No9 L" pitchFamily="16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60BCDC16-5907-460A-B8E0-D988585DE1D0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60BCDC16-5907-460A-B8E0-D988585DE1D0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/>
          <p:cNvSpPr/>
          <p:nvPr userDrawn="1"/>
        </p:nvSpPr>
        <p:spPr bwMode="auto">
          <a:xfrm flipV="1">
            <a:off x="0" y="6619876"/>
            <a:ext cx="9144000" cy="238124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 w="9525" cap="flat" cmpd="sng" algn="ctr">
            <a:solidFill>
              <a:schemeClr val="accent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Line 16"/>
          <p:cNvSpPr>
            <a:spLocks noChangeShapeType="1"/>
          </p:cNvSpPr>
          <p:nvPr userDrawn="1"/>
        </p:nvSpPr>
        <p:spPr bwMode="auto">
          <a:xfrm>
            <a:off x="876300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latin typeface="Arial" charset="0"/>
              <a:ea typeface="+mn-ea"/>
            </a:endParaRPr>
          </a:p>
        </p:txBody>
      </p:sp>
      <p:sp>
        <p:nvSpPr>
          <p:cNvPr id="6" name="Line 17"/>
          <p:cNvSpPr>
            <a:spLocks noChangeShapeType="1"/>
          </p:cNvSpPr>
          <p:nvPr userDrawn="1"/>
        </p:nvSpPr>
        <p:spPr bwMode="auto">
          <a:xfrm>
            <a:off x="709295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latin typeface="Arial" charset="0"/>
              <a:ea typeface="+mn-ea"/>
            </a:endParaRPr>
          </a:p>
        </p:txBody>
      </p:sp>
      <p:sp>
        <p:nvSpPr>
          <p:cNvPr id="7" name="Line 18"/>
          <p:cNvSpPr>
            <a:spLocks noChangeShapeType="1"/>
          </p:cNvSpPr>
          <p:nvPr userDrawn="1"/>
        </p:nvSpPr>
        <p:spPr bwMode="auto">
          <a:xfrm>
            <a:off x="542290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latin typeface="Arial" charset="0"/>
              <a:ea typeface="+mn-ea"/>
            </a:endParaRPr>
          </a:p>
        </p:txBody>
      </p:sp>
      <p:sp>
        <p:nvSpPr>
          <p:cNvPr id="8" name="Line 19"/>
          <p:cNvSpPr>
            <a:spLocks noChangeShapeType="1"/>
          </p:cNvSpPr>
          <p:nvPr userDrawn="1"/>
        </p:nvSpPr>
        <p:spPr bwMode="auto">
          <a:xfrm>
            <a:off x="3754438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latin typeface="Arial" charset="0"/>
              <a:ea typeface="+mn-ea"/>
            </a:endParaRPr>
          </a:p>
        </p:txBody>
      </p:sp>
      <p:sp>
        <p:nvSpPr>
          <p:cNvPr id="9" name="Line 16"/>
          <p:cNvSpPr>
            <a:spLocks noChangeShapeType="1"/>
          </p:cNvSpPr>
          <p:nvPr userDrawn="1"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latin typeface="Arial" charset="0"/>
              <a:ea typeface="+mn-ea"/>
            </a:endParaRPr>
          </a:p>
        </p:txBody>
      </p:sp>
      <p:sp>
        <p:nvSpPr>
          <p:cNvPr id="10" name="Line 16"/>
          <p:cNvSpPr>
            <a:spLocks noChangeShapeType="1"/>
          </p:cNvSpPr>
          <p:nvPr userDrawn="1"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latin typeface="Arial" charset="0"/>
              <a:ea typeface="+mn-ea"/>
            </a:endParaRPr>
          </a:p>
        </p:txBody>
      </p:sp>
      <p:sp>
        <p:nvSpPr>
          <p:cNvPr id="13" name="Rechteck 12"/>
          <p:cNvSpPr/>
          <p:nvPr userDrawn="1"/>
        </p:nvSpPr>
        <p:spPr bwMode="auto">
          <a:xfrm>
            <a:off x="390525" y="3200400"/>
            <a:ext cx="8372475" cy="95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latin typeface="Arial" charset="0"/>
            </a:endParaRP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85825" y="3562350"/>
            <a:ext cx="3781425" cy="3333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latin typeface="Arial" charset="0"/>
            </a:endParaRPr>
          </a:p>
        </p:txBody>
      </p:sp>
      <p:cxnSp>
        <p:nvCxnSpPr>
          <p:cNvPr id="15" name="Gerade Verbindung 38"/>
          <p:cNvCxnSpPr>
            <a:cxnSpLocks noChangeShapeType="1"/>
          </p:cNvCxnSpPr>
          <p:nvPr userDrawn="1"/>
        </p:nvCxnSpPr>
        <p:spPr bwMode="auto">
          <a:xfrm>
            <a:off x="1085850" y="4286250"/>
            <a:ext cx="6381750" cy="3810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6" name="Gerade Verbindung 15"/>
          <p:cNvCxnSpPr/>
          <p:nvPr userDrawn="1"/>
        </p:nvCxnSpPr>
        <p:spPr bwMode="auto">
          <a:xfrm>
            <a:off x="974384" y="2778956"/>
            <a:ext cx="7023100" cy="0"/>
          </a:xfrm>
          <a:prstGeom prst="line">
            <a:avLst/>
          </a:prstGeom>
          <a:ln>
            <a:solidFill>
              <a:schemeClr val="accent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/>
          <p:cNvSpPr/>
          <p:nvPr userDrawn="1"/>
        </p:nvSpPr>
        <p:spPr bwMode="auto">
          <a:xfrm>
            <a:off x="2085975" y="4210050"/>
            <a:ext cx="485775" cy="3905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latin typeface="Arial" charset="0"/>
            </a:endParaRPr>
          </a:p>
        </p:txBody>
      </p:sp>
      <p:sp>
        <p:nvSpPr>
          <p:cNvPr id="18" name="Rechteck 17"/>
          <p:cNvSpPr/>
          <p:nvPr userDrawn="1"/>
        </p:nvSpPr>
        <p:spPr bwMode="auto">
          <a:xfrm>
            <a:off x="3197109" y="266700"/>
            <a:ext cx="676275" cy="3429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latin typeface="Arial" charset="0"/>
            </a:endParaRPr>
          </a:p>
        </p:txBody>
      </p:sp>
      <p:sp>
        <p:nvSpPr>
          <p:cNvPr id="19" name="Rechteck 18"/>
          <p:cNvSpPr/>
          <p:nvPr userDrawn="1"/>
        </p:nvSpPr>
        <p:spPr bwMode="auto">
          <a:xfrm>
            <a:off x="952872" y="2773585"/>
            <a:ext cx="4549775" cy="42863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 w="9525">
            <a:solidFill>
              <a:schemeClr val="accent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36000" rIns="0" bIns="36000"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solidFill>
                <a:srgbClr val="000000"/>
              </a:solidFill>
            </a:endParaRP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11300" y="2997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mtClean="0"/>
            </a:lvl1pPr>
          </a:lstStyle>
          <a:p>
            <a:r>
              <a:rPr lang="de-DE" smtClean="0"/>
              <a:t>Formatvorlage des Untertitelmasters durch Klicken bearbeiten</a:t>
            </a:r>
          </a:p>
        </p:txBody>
      </p:sp>
      <p:sp>
        <p:nvSpPr>
          <p:cNvPr id="21" name="Datumsplatzhalter 18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 smtClean="0"/>
              <a:t>26.03.2014</a:t>
            </a:r>
            <a:endParaRPr lang="de-DE"/>
          </a:p>
        </p:txBody>
      </p:sp>
      <p:sp>
        <p:nvSpPr>
          <p:cNvPr id="22" name="Foliennummernplatzhalter 19"/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D8BD0F30-AC6B-4D07-84B6-8B6DDD1376C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23" name="Fußzeilenplatzhalter 20"/>
          <p:cNvSpPr>
            <a:spLocks noGrp="1"/>
          </p:cNvSpPr>
          <p:nvPr>
            <p:ph type="ftr" sz="quarter" idx="12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Irrigation Demand Calculator and Water Stress Monitor</a:t>
            </a:r>
            <a:endParaRPr lang="de-DE"/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pic>
        <p:nvPicPr>
          <p:cNvPr id="40962" name="Picture 2" descr="Hom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7245" y="0"/>
            <a:ext cx="2516755" cy="1838325"/>
          </a:xfrm>
          <a:prstGeom prst="rect">
            <a:avLst/>
          </a:prstGeom>
          <a:noFill/>
        </p:spPr>
      </p:pic>
      <p:pic>
        <p:nvPicPr>
          <p:cNvPr id="24" name="Picture 3" descr="imomoNeuVarianten.psd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736725" cy="1806575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/>
          <p:cNvSpPr/>
          <p:nvPr userDrawn="1"/>
        </p:nvSpPr>
        <p:spPr bwMode="auto">
          <a:xfrm flipV="1">
            <a:off x="0" y="6619876"/>
            <a:ext cx="9144000" cy="238124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 w="9525" cap="flat" cmpd="sng" algn="ctr">
            <a:solidFill>
              <a:schemeClr val="accent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Line 16"/>
          <p:cNvSpPr>
            <a:spLocks noChangeShapeType="1"/>
          </p:cNvSpPr>
          <p:nvPr userDrawn="1"/>
        </p:nvSpPr>
        <p:spPr bwMode="auto">
          <a:xfrm>
            <a:off x="876300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latin typeface="Arial" charset="0"/>
              <a:ea typeface="+mn-ea"/>
            </a:endParaRPr>
          </a:p>
        </p:txBody>
      </p:sp>
      <p:sp>
        <p:nvSpPr>
          <p:cNvPr id="6" name="Line 17"/>
          <p:cNvSpPr>
            <a:spLocks noChangeShapeType="1"/>
          </p:cNvSpPr>
          <p:nvPr userDrawn="1"/>
        </p:nvSpPr>
        <p:spPr bwMode="auto">
          <a:xfrm>
            <a:off x="709295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latin typeface="Arial" charset="0"/>
              <a:ea typeface="+mn-ea"/>
            </a:endParaRPr>
          </a:p>
        </p:txBody>
      </p:sp>
      <p:sp>
        <p:nvSpPr>
          <p:cNvPr id="7" name="Line 18"/>
          <p:cNvSpPr>
            <a:spLocks noChangeShapeType="1"/>
          </p:cNvSpPr>
          <p:nvPr userDrawn="1"/>
        </p:nvSpPr>
        <p:spPr bwMode="auto">
          <a:xfrm>
            <a:off x="542290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latin typeface="Arial" charset="0"/>
              <a:ea typeface="+mn-ea"/>
            </a:endParaRPr>
          </a:p>
        </p:txBody>
      </p:sp>
      <p:sp>
        <p:nvSpPr>
          <p:cNvPr id="8" name="Line 19"/>
          <p:cNvSpPr>
            <a:spLocks noChangeShapeType="1"/>
          </p:cNvSpPr>
          <p:nvPr userDrawn="1"/>
        </p:nvSpPr>
        <p:spPr bwMode="auto">
          <a:xfrm>
            <a:off x="3754438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latin typeface="Arial" charset="0"/>
              <a:ea typeface="+mn-ea"/>
            </a:endParaRPr>
          </a:p>
        </p:txBody>
      </p:sp>
      <p:sp>
        <p:nvSpPr>
          <p:cNvPr id="9" name="Line 16"/>
          <p:cNvSpPr>
            <a:spLocks noChangeShapeType="1"/>
          </p:cNvSpPr>
          <p:nvPr userDrawn="1"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latin typeface="Arial" charset="0"/>
              <a:ea typeface="+mn-ea"/>
            </a:endParaRPr>
          </a:p>
        </p:txBody>
      </p:sp>
      <p:sp>
        <p:nvSpPr>
          <p:cNvPr id="10" name="Line 16"/>
          <p:cNvSpPr>
            <a:spLocks noChangeShapeType="1"/>
          </p:cNvSpPr>
          <p:nvPr userDrawn="1"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latin typeface="Arial" charset="0"/>
              <a:ea typeface="+mn-ea"/>
            </a:endParaRPr>
          </a:p>
        </p:txBody>
      </p:sp>
      <p:sp>
        <p:nvSpPr>
          <p:cNvPr id="13" name="Rechteck 12"/>
          <p:cNvSpPr/>
          <p:nvPr userDrawn="1"/>
        </p:nvSpPr>
        <p:spPr bwMode="auto">
          <a:xfrm>
            <a:off x="390525" y="3200400"/>
            <a:ext cx="8372475" cy="95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latin typeface="Arial" charset="0"/>
            </a:endParaRP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85825" y="3562350"/>
            <a:ext cx="3781425" cy="3333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latin typeface="Arial" charset="0"/>
            </a:endParaRPr>
          </a:p>
        </p:txBody>
      </p:sp>
      <p:cxnSp>
        <p:nvCxnSpPr>
          <p:cNvPr id="15" name="Gerade Verbindung 38"/>
          <p:cNvCxnSpPr>
            <a:cxnSpLocks noChangeShapeType="1"/>
          </p:cNvCxnSpPr>
          <p:nvPr userDrawn="1"/>
        </p:nvCxnSpPr>
        <p:spPr bwMode="auto">
          <a:xfrm>
            <a:off x="1085850" y="4286250"/>
            <a:ext cx="6381750" cy="3810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6" name="Gerade Verbindung 15"/>
          <p:cNvCxnSpPr/>
          <p:nvPr userDrawn="1"/>
        </p:nvCxnSpPr>
        <p:spPr bwMode="auto">
          <a:xfrm>
            <a:off x="974384" y="2778956"/>
            <a:ext cx="7023100" cy="0"/>
          </a:xfrm>
          <a:prstGeom prst="line">
            <a:avLst/>
          </a:prstGeom>
          <a:ln>
            <a:solidFill>
              <a:schemeClr val="accent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/>
          <p:cNvSpPr/>
          <p:nvPr userDrawn="1"/>
        </p:nvSpPr>
        <p:spPr bwMode="auto">
          <a:xfrm>
            <a:off x="2085975" y="4210050"/>
            <a:ext cx="485775" cy="3905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latin typeface="Arial" charset="0"/>
            </a:endParaRPr>
          </a:p>
        </p:txBody>
      </p:sp>
      <p:sp>
        <p:nvSpPr>
          <p:cNvPr id="18" name="Rechteck 17"/>
          <p:cNvSpPr/>
          <p:nvPr userDrawn="1"/>
        </p:nvSpPr>
        <p:spPr bwMode="auto">
          <a:xfrm>
            <a:off x="3197109" y="266700"/>
            <a:ext cx="676275" cy="3429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latin typeface="Arial" charset="0"/>
            </a:endParaRPr>
          </a:p>
        </p:txBody>
      </p:sp>
      <p:sp>
        <p:nvSpPr>
          <p:cNvPr id="19" name="Rechteck 18"/>
          <p:cNvSpPr/>
          <p:nvPr userDrawn="1"/>
        </p:nvSpPr>
        <p:spPr bwMode="auto">
          <a:xfrm>
            <a:off x="952872" y="2773585"/>
            <a:ext cx="4549775" cy="42863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 w="9525">
            <a:solidFill>
              <a:schemeClr val="accent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36000" rIns="0" bIns="36000"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solidFill>
                <a:srgbClr val="000000"/>
              </a:solidFill>
            </a:endParaRP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11300" y="2997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mtClean="0"/>
            </a:lvl1pPr>
          </a:lstStyle>
          <a:p>
            <a:r>
              <a:rPr lang="de-DE" dirty="0" smtClean="0"/>
              <a:t>Formatvorlage des Untertitelmasters durch Klicken bearbeiten</a:t>
            </a:r>
          </a:p>
        </p:txBody>
      </p:sp>
      <p:sp>
        <p:nvSpPr>
          <p:cNvPr id="21" name="Datumsplatzhalter 18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 smtClean="0"/>
              <a:t>26.03.2014</a:t>
            </a:r>
            <a:endParaRPr lang="de-DE"/>
          </a:p>
        </p:txBody>
      </p:sp>
      <p:sp>
        <p:nvSpPr>
          <p:cNvPr id="22" name="Foliennummernplatzhalter 19"/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D8BD0F30-AC6B-4D07-84B6-8B6DDD1376C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23" name="Fußzeilenplatzhalter 20"/>
          <p:cNvSpPr>
            <a:spLocks noGrp="1"/>
          </p:cNvSpPr>
          <p:nvPr>
            <p:ph type="ftr" sz="quarter" idx="12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Irrigation Demand Calculator and Water Stress Monitor</a:t>
            </a:r>
            <a:endParaRPr lang="de-DE"/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364938" y="1907591"/>
            <a:ext cx="8382000" cy="7667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de-CH" dirty="0"/>
          </a:p>
        </p:txBody>
      </p:sp>
      <p:pic>
        <p:nvPicPr>
          <p:cNvPr id="40962" name="Picture 2" descr="Hom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7245" y="0"/>
            <a:ext cx="2516755" cy="1838325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4" name="Datumsplatzhalter 18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26.03.2014</a:t>
            </a:r>
            <a:endParaRPr lang="de-DE" dirty="0"/>
          </a:p>
        </p:txBody>
      </p:sp>
      <p:sp>
        <p:nvSpPr>
          <p:cNvPr id="5" name="Foliennummernplatzhalter 19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DFA07D-EA5B-46C9-B608-0F9EB509AF8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6" name="Fußzeilenplatzhalter 20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Irrigation Demand Calculator and Water Stress Monitor</a:t>
            </a:r>
            <a:endParaRPr lang="de-DE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321724"/>
            <a:ext cx="4114800" cy="5107651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321724"/>
            <a:ext cx="4114800" cy="5107651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  <a:endParaRPr lang="de-CH" dirty="0"/>
          </a:p>
        </p:txBody>
      </p:sp>
      <p:sp>
        <p:nvSpPr>
          <p:cNvPr id="5" name="Datumsplatzhalter 18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26.03.2014</a:t>
            </a:r>
            <a:endParaRPr lang="de-DE" dirty="0"/>
          </a:p>
        </p:txBody>
      </p:sp>
      <p:sp>
        <p:nvSpPr>
          <p:cNvPr id="6" name="Foliennummernplatzhalter 19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B067A-2432-4A05-8933-B4D28F215F3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7" name="Fußzeilenplatzhalter 20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Irrigation Demand Calculator and Water Stress Monitor</a:t>
            </a:r>
            <a:endParaRPr lang="de-DE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Datumsplatzhalter 18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26.03.2014</a:t>
            </a:r>
            <a:endParaRPr lang="de-DE" dirty="0"/>
          </a:p>
        </p:txBody>
      </p:sp>
      <p:sp>
        <p:nvSpPr>
          <p:cNvPr id="4" name="Foliennummernplatzhalter 19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754F22-BBD5-48E7-A6AC-8DAA94420C1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5" name="Fußzeilenplatzhalter 20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Irrigation Demand Calculator and Water Stress Monitor</a:t>
            </a:r>
            <a:endParaRPr lang="de-DE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18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26.03.2014</a:t>
            </a:r>
            <a:endParaRPr lang="de-DE" dirty="0"/>
          </a:p>
        </p:txBody>
      </p:sp>
      <p:sp>
        <p:nvSpPr>
          <p:cNvPr id="4" name="Foliennummernplatzhalter 19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63F936-9514-49EB-B458-C2DF1B2F6D3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5" name="Fußzeilenplatzhalter 20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Irrigation Demand Calculator and Water Stress Monitor</a:t>
            </a:r>
            <a:endParaRPr lang="de-DE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CH" noProof="0"/>
          </a:p>
        </p:txBody>
      </p:sp>
      <p:sp>
        <p:nvSpPr>
          <p:cNvPr id="4" name="Datumsplatzhalter 18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26.03.2014</a:t>
            </a:r>
            <a:endParaRPr lang="de-DE" dirty="0"/>
          </a:p>
        </p:txBody>
      </p:sp>
      <p:sp>
        <p:nvSpPr>
          <p:cNvPr id="5" name="Foliennummernplatzhalter 19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BF9DAD-B1CF-47AD-9594-80127368825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6" name="Fußzeilenplatzhalter 20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Irrigation Demand Calculator and Water Stress Monitor</a:t>
            </a:r>
            <a:endParaRPr lang="de-DE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 userDrawn="1"/>
        </p:nvSpPr>
        <p:spPr bwMode="auto">
          <a:xfrm flipV="1">
            <a:off x="0" y="6619876"/>
            <a:ext cx="9144000" cy="238124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 w="9525" cap="flat" cmpd="sng" algn="ctr">
            <a:solidFill>
              <a:schemeClr val="accent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5938" y="1379913"/>
            <a:ext cx="8382000" cy="504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24" name="Line 16"/>
          <p:cNvSpPr>
            <a:spLocks noChangeShapeType="1"/>
          </p:cNvSpPr>
          <p:nvPr userDrawn="1"/>
        </p:nvSpPr>
        <p:spPr bwMode="auto">
          <a:xfrm>
            <a:off x="876300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latin typeface="Arial" charset="0"/>
              <a:ea typeface="+mn-ea"/>
            </a:endParaRPr>
          </a:p>
        </p:txBody>
      </p:sp>
      <p:sp>
        <p:nvSpPr>
          <p:cNvPr id="25" name="Line 17"/>
          <p:cNvSpPr>
            <a:spLocks noChangeShapeType="1"/>
          </p:cNvSpPr>
          <p:nvPr userDrawn="1"/>
        </p:nvSpPr>
        <p:spPr bwMode="auto">
          <a:xfrm>
            <a:off x="709295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latin typeface="Arial" charset="0"/>
              <a:ea typeface="+mn-ea"/>
            </a:endParaRPr>
          </a:p>
        </p:txBody>
      </p: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542290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latin typeface="Arial" charset="0"/>
              <a:ea typeface="+mn-ea"/>
            </a:endParaRPr>
          </a:p>
        </p:txBody>
      </p:sp>
      <p:sp>
        <p:nvSpPr>
          <p:cNvPr id="27" name="Line 19"/>
          <p:cNvSpPr>
            <a:spLocks noChangeShapeType="1"/>
          </p:cNvSpPr>
          <p:nvPr userDrawn="1"/>
        </p:nvSpPr>
        <p:spPr bwMode="auto">
          <a:xfrm>
            <a:off x="3754438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latin typeface="Arial" charset="0"/>
              <a:ea typeface="+mn-ea"/>
            </a:endParaRPr>
          </a:p>
        </p:txBody>
      </p:sp>
      <p:sp>
        <p:nvSpPr>
          <p:cNvPr id="19" name="Line 16"/>
          <p:cNvSpPr>
            <a:spLocks noChangeShapeType="1"/>
          </p:cNvSpPr>
          <p:nvPr userDrawn="1"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latin typeface="Arial" charset="0"/>
              <a:ea typeface="+mn-ea"/>
            </a:endParaRPr>
          </a:p>
        </p:txBody>
      </p:sp>
      <p:sp>
        <p:nvSpPr>
          <p:cNvPr id="20" name="Line 16"/>
          <p:cNvSpPr>
            <a:spLocks noChangeShapeType="1"/>
          </p:cNvSpPr>
          <p:nvPr userDrawn="1"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latin typeface="Arial" charset="0"/>
              <a:ea typeface="+mn-ea"/>
            </a:endParaRPr>
          </a:p>
        </p:txBody>
      </p:sp>
      <p:sp>
        <p:nvSpPr>
          <p:cNvPr id="17" name="Rechteck 16"/>
          <p:cNvSpPr/>
          <p:nvPr userDrawn="1"/>
        </p:nvSpPr>
        <p:spPr bwMode="auto">
          <a:xfrm>
            <a:off x="390525" y="3200400"/>
            <a:ext cx="8372475" cy="95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latin typeface="Arial" charset="0"/>
            </a:endParaRPr>
          </a:p>
        </p:txBody>
      </p:sp>
      <p:sp>
        <p:nvSpPr>
          <p:cNvPr id="18" name="Rechteck 17"/>
          <p:cNvSpPr/>
          <p:nvPr userDrawn="1"/>
        </p:nvSpPr>
        <p:spPr bwMode="auto">
          <a:xfrm>
            <a:off x="885825" y="3562350"/>
            <a:ext cx="3781425" cy="3333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latin typeface="Arial" charset="0"/>
            </a:endParaRPr>
          </a:p>
        </p:txBody>
      </p:sp>
      <p:cxnSp>
        <p:nvCxnSpPr>
          <p:cNvPr id="1042" name="Gerade Verbindung 38"/>
          <p:cNvCxnSpPr>
            <a:cxnSpLocks noChangeShapeType="1"/>
          </p:cNvCxnSpPr>
          <p:nvPr userDrawn="1"/>
        </p:nvCxnSpPr>
        <p:spPr bwMode="auto">
          <a:xfrm>
            <a:off x="1085850" y="4286250"/>
            <a:ext cx="6381750" cy="3810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" name="Gerade Verbindung 40"/>
          <p:cNvCxnSpPr/>
          <p:nvPr userDrawn="1"/>
        </p:nvCxnSpPr>
        <p:spPr bwMode="auto">
          <a:xfrm>
            <a:off x="390525" y="1041111"/>
            <a:ext cx="8382000" cy="0"/>
          </a:xfrm>
          <a:prstGeom prst="line">
            <a:avLst/>
          </a:prstGeom>
          <a:ln>
            <a:solidFill>
              <a:schemeClr val="accent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hteck 44"/>
          <p:cNvSpPr/>
          <p:nvPr userDrawn="1"/>
        </p:nvSpPr>
        <p:spPr bwMode="auto">
          <a:xfrm>
            <a:off x="2085975" y="4210050"/>
            <a:ext cx="485775" cy="3905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latin typeface="Arial" charset="0"/>
            </a:endParaRPr>
          </a:p>
        </p:txBody>
      </p:sp>
      <p:sp>
        <p:nvSpPr>
          <p:cNvPr id="48" name="Rechteck 47"/>
          <p:cNvSpPr/>
          <p:nvPr userDrawn="1"/>
        </p:nvSpPr>
        <p:spPr bwMode="auto">
          <a:xfrm>
            <a:off x="3305175" y="266700"/>
            <a:ext cx="676275" cy="3429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latin typeface="Arial" charset="0"/>
            </a:endParaRPr>
          </a:p>
        </p:txBody>
      </p:sp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2687" y="458500"/>
            <a:ext cx="8382000" cy="766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49" name="Rechteck 48"/>
          <p:cNvSpPr/>
          <p:nvPr userDrawn="1"/>
        </p:nvSpPr>
        <p:spPr bwMode="auto">
          <a:xfrm>
            <a:off x="381000" y="1042698"/>
            <a:ext cx="3381375" cy="52677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 w="9525">
            <a:solidFill>
              <a:schemeClr val="accent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36000" rIns="0" bIns="36000"/>
          <a:lstStyle/>
          <a:p>
            <a:pPr>
              <a:lnSpc>
                <a:spcPts val="2400"/>
              </a:lnSpc>
              <a:spcBef>
                <a:spcPts val="600"/>
              </a:spcBef>
              <a:buClr>
                <a:srgbClr val="2A6AB3"/>
              </a:buClr>
              <a:buSzPct val="110000"/>
              <a:buFont typeface="Wingdings" pitchFamily="16" charset="2"/>
              <a:buNone/>
              <a:defRPr/>
            </a:pPr>
            <a:endParaRPr lang="de-CH">
              <a:solidFill>
                <a:srgbClr val="000000"/>
              </a:solidFill>
            </a:endParaRPr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r>
              <a:rPr lang="de-DE" smtClean="0"/>
              <a:t>26.03.2014</a:t>
            </a:r>
            <a:endParaRPr lang="de-DE" dirty="0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8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r>
              <a:rPr lang="en-US" smtClean="0"/>
              <a:t>Irrigation Demand Calculator and Water Stress Monitor</a:t>
            </a:r>
            <a:endParaRPr lang="de-DE" dirty="0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pPr>
              <a:defRPr/>
            </a:pPr>
            <a:fld id="{82C0E79A-ED0D-4654-8542-EABA4080CE12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pic>
        <p:nvPicPr>
          <p:cNvPr id="22" name="Picture 2" descr="Home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27245" y="0"/>
            <a:ext cx="2516755" cy="183832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37" r:id="rId3"/>
    <p:sldLayoutId id="2147483738" r:id="rId4"/>
    <p:sldLayoutId id="2147483739" r:id="rId5"/>
    <p:sldLayoutId id="2147483740" r:id="rId6"/>
    <p:sldLayoutId id="2147483741" r:id="rId7"/>
  </p:sldLayoutIdLst>
  <p:transition spd="slow"/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0" fontAlgn="base" hangingPunct="0">
        <a:spcBef>
          <a:spcPct val="20000"/>
        </a:spcBef>
        <a:spcAft>
          <a:spcPct val="0"/>
        </a:spcAft>
        <a:buClr>
          <a:schemeClr val="accent1">
            <a:lumMod val="75000"/>
            <a:lumOff val="25000"/>
          </a:schemeClr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628650" indent="-242888" algn="l" rtl="0" eaLnBrk="0" fontAlgn="base" hangingPunct="0">
        <a:lnSpc>
          <a:spcPts val="2200"/>
        </a:lnSpc>
        <a:spcBef>
          <a:spcPts val="400"/>
        </a:spcBef>
        <a:spcAft>
          <a:spcPct val="0"/>
        </a:spcAft>
        <a:buClr>
          <a:schemeClr val="accent1">
            <a:lumMod val="75000"/>
            <a:lumOff val="25000"/>
          </a:schemeClr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957263" indent="-190500" algn="l" rtl="0" eaLnBrk="0" fontAlgn="base" hangingPunct="0">
        <a:lnSpc>
          <a:spcPts val="2000"/>
        </a:lnSpc>
        <a:spcBef>
          <a:spcPts val="400"/>
        </a:spcBef>
        <a:spcAft>
          <a:spcPct val="0"/>
        </a:spcAft>
        <a:buClr>
          <a:schemeClr val="accent1">
            <a:lumMod val="75000"/>
            <a:lumOff val="25000"/>
          </a:schemeClr>
        </a:buClr>
        <a:buFont typeface="Wingdings" pitchFamily="2" charset="2"/>
        <a:buChar char="§"/>
        <a:defRPr sz="16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1343025" indent="-195263" algn="l" rtl="0" eaLnBrk="0" fontAlgn="base" hangingPunct="0">
        <a:lnSpc>
          <a:spcPts val="1800"/>
        </a:lnSpc>
        <a:spcBef>
          <a:spcPts val="200"/>
        </a:spcBef>
        <a:spcAft>
          <a:spcPct val="0"/>
        </a:spcAft>
        <a:buClr>
          <a:schemeClr val="accent1">
            <a:lumMod val="75000"/>
            <a:lumOff val="25000"/>
          </a:schemeClr>
        </a:buClr>
        <a:buFont typeface="Wingdings" pitchFamily="2" charset="2"/>
        <a:buChar char="§"/>
        <a:defRPr sz="14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1524000" indent="-96838" algn="l" rtl="0" eaLnBrk="0" fontAlgn="base" hangingPunct="0">
        <a:spcBef>
          <a:spcPct val="20000"/>
        </a:spcBef>
        <a:spcAft>
          <a:spcPct val="0"/>
        </a:spcAft>
        <a:buClr>
          <a:schemeClr val="accent1">
            <a:lumMod val="75000"/>
            <a:lumOff val="25000"/>
          </a:schemeClr>
        </a:buClr>
        <a:buFont typeface="Wingdings" pitchFamily="2" charset="2"/>
        <a:buChar char="§"/>
        <a:defRPr sz="10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19812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1133" y="1670757"/>
            <a:ext cx="7772400" cy="1581856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4400" dirty="0" err="1" smtClean="0"/>
              <a:t>iMoMo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Irrigation Demand Calculator and Water Stress Monitor </a:t>
            </a:r>
            <a:br>
              <a:rPr lang="en-US" dirty="0" smtClean="0"/>
            </a:br>
            <a:endParaRPr lang="de-DE" sz="2000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66774" y="4233332"/>
            <a:ext cx="7381875" cy="1829213"/>
          </a:xfrm>
        </p:spPr>
        <p:txBody>
          <a:bodyPr/>
          <a:lstStyle/>
          <a:p>
            <a:r>
              <a:rPr lang="de-CH" sz="1600" dirty="0" smtClean="0"/>
              <a:t>Sebastian Stoll, </a:t>
            </a:r>
            <a:r>
              <a:rPr lang="de-CH" sz="1600" dirty="0" err="1" smtClean="0"/>
              <a:t>hydrosolutions</a:t>
            </a:r>
            <a:r>
              <a:rPr lang="de-CH" sz="1600" dirty="0" smtClean="0"/>
              <a:t> ltd.</a:t>
            </a:r>
          </a:p>
          <a:p>
            <a:r>
              <a:rPr lang="de-CH" sz="1600" dirty="0" smtClean="0"/>
              <a:t>26.03.2014</a:t>
            </a:r>
            <a:endParaRPr lang="de-DE" sz="1600" dirty="0"/>
          </a:p>
          <a:p>
            <a:r>
              <a:rPr lang="de-CH" sz="1600" dirty="0" err="1" smtClean="0"/>
              <a:t>Bishkek</a:t>
            </a:r>
            <a:endParaRPr lang="de-CH" sz="1600" dirty="0" smtClean="0"/>
          </a:p>
          <a:p>
            <a:endParaRPr lang="de-DE" sz="1600" dirty="0" smtClean="0"/>
          </a:p>
          <a:p>
            <a:endParaRPr lang="de-CH" sz="1200" dirty="0" smtClean="0"/>
          </a:p>
          <a:p>
            <a:endParaRPr lang="de-CH" sz="1200" dirty="0"/>
          </a:p>
          <a:p>
            <a:endParaRPr lang="de-CH" sz="1600" dirty="0"/>
          </a:p>
          <a:p>
            <a:endParaRPr lang="sv-SE" sz="1600" dirty="0" smtClean="0"/>
          </a:p>
          <a:p>
            <a:endParaRPr lang="de-DE" sz="1600" dirty="0" smtClean="0"/>
          </a:p>
          <a:p>
            <a:endParaRPr lang="de-DE" sz="1600" dirty="0"/>
          </a:p>
          <a:p>
            <a:endParaRPr lang="de-CH" sz="1600" dirty="0"/>
          </a:p>
          <a:p>
            <a:pPr algn="l"/>
            <a:endParaRPr lang="de-DE" sz="1600" dirty="0" smtClean="0"/>
          </a:p>
          <a:p>
            <a:endParaRPr lang="de-DE" sz="16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26.03.2014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Irrigation Demand Calculator and Water Stress Monitor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8BD0F30-AC6B-4D07-84B6-8B6DDD1376C5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Comparison: planting date</a:t>
            </a:r>
            <a:endParaRPr lang="en-US" sz="3200" dirty="0"/>
          </a:p>
        </p:txBody>
      </p:sp>
      <p:pic>
        <p:nvPicPr>
          <p:cNvPr id="7" name="Inhaltsplatzhalter 6" descr="dateAlmeri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9986" y="1399822"/>
            <a:ext cx="7606509" cy="4905132"/>
          </a:xfrm>
        </p:spPr>
      </p:pic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26.03.2014</a:t>
            </a:r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Irrigation Demand Calculator and Water Stress Monitor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DFA07D-EA5B-46C9-B608-0F9EB509AF8E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Benefits</a:t>
            </a:r>
            <a:endParaRPr lang="en-US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5938" y="1379913"/>
            <a:ext cx="8382000" cy="3804562"/>
          </a:xfrm>
        </p:spPr>
        <p:txBody>
          <a:bodyPr/>
          <a:lstStyle/>
          <a:p>
            <a:r>
              <a:rPr lang="en-US" dirty="0" smtClean="0"/>
              <a:t>Optimal water allocation planning</a:t>
            </a:r>
          </a:p>
          <a:p>
            <a:r>
              <a:rPr lang="en-US" dirty="0" smtClean="0"/>
              <a:t>Minimization of unproductive losses due to inequitable water allocation</a:t>
            </a:r>
          </a:p>
          <a:p>
            <a:r>
              <a:rPr lang="en-US" dirty="0" smtClean="0"/>
              <a:t>Evaluation of maximum cultivated area under the given irrigation water availability</a:t>
            </a:r>
          </a:p>
          <a:p>
            <a:r>
              <a:rPr lang="en-US" dirty="0" smtClean="0"/>
              <a:t>Evaluation of optimal crop choice and planting dates</a:t>
            </a:r>
          </a:p>
          <a:p>
            <a:pPr>
              <a:buNone/>
            </a:pPr>
            <a:endParaRPr lang="en-US" sz="800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26.03.2014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Irrigation Demand Calculator and Water Stress Monitor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DFA07D-EA5B-46C9-B608-0F9EB509AF8E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917276" y="2140504"/>
            <a:ext cx="8382000" cy="766762"/>
          </a:xfrm>
        </p:spPr>
        <p:txBody>
          <a:bodyPr/>
          <a:lstStyle/>
          <a:p>
            <a:r>
              <a:rPr lang="en-US" sz="3600" dirty="0" smtClean="0"/>
              <a:t>Water Stress Monitor</a:t>
            </a:r>
            <a:endParaRPr lang="en-US" sz="36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26.03.2014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Irrigation Demand Calculator and Water Stress Monitor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8BD0F30-AC6B-4D07-84B6-8B6DDD1376C5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Motivation</a:t>
            </a:r>
            <a:endParaRPr lang="en-US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600" b="1" dirty="0" smtClean="0"/>
              <a:t>Irrigation water </a:t>
            </a:r>
            <a:r>
              <a:rPr lang="en-US" sz="2600" b="1" dirty="0" smtClean="0"/>
              <a:t>allocation/application </a:t>
            </a:r>
            <a:r>
              <a:rPr lang="en-US" sz="2600" b="1" dirty="0" smtClean="0"/>
              <a:t>needs </a:t>
            </a:r>
            <a:r>
              <a:rPr lang="en-US" sz="2600" b="1" dirty="0" smtClean="0"/>
              <a:t>monitoring:</a:t>
            </a:r>
            <a:endParaRPr lang="en-US" sz="2600" b="1" dirty="0" smtClean="0"/>
          </a:p>
          <a:p>
            <a:pPr>
              <a:buNone/>
            </a:pPr>
            <a:endParaRPr lang="en-US" sz="800" b="1" dirty="0" smtClean="0"/>
          </a:p>
          <a:p>
            <a:r>
              <a:rPr lang="en-US" dirty="0" smtClean="0"/>
              <a:t>Basin </a:t>
            </a:r>
            <a:r>
              <a:rPr lang="en-US" dirty="0" smtClean="0"/>
              <a:t>authorities need information for </a:t>
            </a:r>
            <a:r>
              <a:rPr lang="en-US" dirty="0" smtClean="0"/>
              <a:t>real-time management</a:t>
            </a:r>
          </a:p>
          <a:p>
            <a:r>
              <a:rPr lang="en-US" dirty="0" smtClean="0"/>
              <a:t>Water user associations need usable information for </a:t>
            </a:r>
            <a:r>
              <a:rPr lang="en-US" dirty="0" smtClean="0"/>
              <a:t>negotiations and real-time allocation</a:t>
            </a:r>
          </a:p>
          <a:p>
            <a:r>
              <a:rPr lang="en-US" dirty="0" smtClean="0"/>
              <a:t>Farmers need information for efficient irrigation water application (when and where to irrigate)</a:t>
            </a:r>
            <a:endParaRPr lang="en-US" dirty="0" smtClean="0"/>
          </a:p>
          <a:p>
            <a:pPr>
              <a:buNone/>
            </a:pPr>
            <a:endParaRPr lang="en-US" sz="800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26.03.2014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Irrigation Demand Calculator and Water Stress Monitor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DFA07D-EA5B-46C9-B608-0F9EB509AF8E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Water Stress Monitor</a:t>
            </a:r>
            <a:endParaRPr lang="en-US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600" b="1" dirty="0" smtClean="0"/>
              <a:t>‘Tool to </a:t>
            </a:r>
            <a:r>
              <a:rPr lang="en-US" sz="2600" b="1" dirty="0" smtClean="0"/>
              <a:t>monitor current soil moisture conditions and water demands via crowd sensing’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FAO56 </a:t>
            </a:r>
            <a:r>
              <a:rPr lang="en-US" dirty="0" smtClean="0"/>
              <a:t>methodology (‘Crop </a:t>
            </a:r>
            <a:r>
              <a:rPr lang="en-US" dirty="0" err="1" smtClean="0"/>
              <a:t>evapotranspiration</a:t>
            </a:r>
            <a:r>
              <a:rPr lang="en-US" dirty="0" smtClean="0"/>
              <a:t> - Guidelines for computing crop water requirements - FAO Irrigation and drainage paper 56</a:t>
            </a:r>
            <a:r>
              <a:rPr lang="en-US" dirty="0" smtClean="0"/>
              <a:t>’)</a:t>
            </a:r>
          </a:p>
          <a:p>
            <a:endParaRPr lang="de-CH" sz="1000" dirty="0" smtClean="0"/>
          </a:p>
          <a:p>
            <a:r>
              <a:rPr lang="de-CH" dirty="0" smtClean="0"/>
              <a:t>Qualitative </a:t>
            </a:r>
            <a:r>
              <a:rPr lang="de-CH" dirty="0" err="1" smtClean="0"/>
              <a:t>f</a:t>
            </a:r>
            <a:r>
              <a:rPr lang="de-CH" dirty="0" err="1" smtClean="0"/>
              <a:t>ield</a:t>
            </a:r>
            <a:r>
              <a:rPr lang="de-CH" dirty="0" smtClean="0"/>
              <a:t> </a:t>
            </a:r>
            <a:r>
              <a:rPr lang="de-CH" dirty="0" err="1" smtClean="0"/>
              <a:t>observations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shallow</a:t>
            </a:r>
            <a:r>
              <a:rPr lang="de-CH" dirty="0" smtClean="0"/>
              <a:t> </a:t>
            </a:r>
            <a:r>
              <a:rPr lang="de-CH" dirty="0" err="1" smtClean="0"/>
              <a:t>soil</a:t>
            </a:r>
            <a:r>
              <a:rPr lang="de-CH" dirty="0" smtClean="0"/>
              <a:t> </a:t>
            </a:r>
            <a:r>
              <a:rPr lang="de-CH" dirty="0" err="1" smtClean="0"/>
              <a:t>moisture</a:t>
            </a:r>
            <a:r>
              <a:rPr lang="de-CH" dirty="0" smtClean="0"/>
              <a:t> (</a:t>
            </a:r>
            <a:r>
              <a:rPr lang="de-CH" dirty="0" err="1" smtClean="0"/>
              <a:t>Rinderer</a:t>
            </a:r>
            <a:r>
              <a:rPr lang="de-CH" dirty="0" smtClean="0"/>
              <a:t> </a:t>
            </a:r>
            <a:r>
              <a:rPr lang="de-CH" dirty="0" smtClean="0"/>
              <a:t>M., </a:t>
            </a:r>
            <a:r>
              <a:rPr lang="de-CH" dirty="0" err="1" smtClean="0"/>
              <a:t>Kollegger</a:t>
            </a:r>
            <a:r>
              <a:rPr lang="de-CH" dirty="0" smtClean="0"/>
              <a:t> A., Fischer B. M. C., </a:t>
            </a:r>
            <a:r>
              <a:rPr lang="de-CH" dirty="0" err="1" smtClean="0"/>
              <a:t>Stähli</a:t>
            </a:r>
            <a:r>
              <a:rPr lang="de-CH" dirty="0" smtClean="0"/>
              <a:t> M., Seibert J. (2012): </a:t>
            </a:r>
            <a:r>
              <a:rPr lang="de-CH" dirty="0" err="1" smtClean="0"/>
              <a:t>Sensing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</a:t>
            </a:r>
            <a:r>
              <a:rPr lang="de-CH" dirty="0" err="1" smtClean="0"/>
              <a:t>boots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trousers</a:t>
            </a:r>
            <a:r>
              <a:rPr lang="de-CH" dirty="0" smtClean="0"/>
              <a:t>-qualitative </a:t>
            </a:r>
            <a:r>
              <a:rPr lang="de-CH" dirty="0" err="1" smtClean="0"/>
              <a:t>field</a:t>
            </a:r>
            <a:r>
              <a:rPr lang="de-CH" dirty="0" smtClean="0"/>
              <a:t> </a:t>
            </a:r>
            <a:r>
              <a:rPr lang="de-CH" dirty="0" err="1" smtClean="0"/>
              <a:t>observations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shallow</a:t>
            </a:r>
            <a:r>
              <a:rPr lang="de-CH" dirty="0" smtClean="0"/>
              <a:t> </a:t>
            </a:r>
            <a:r>
              <a:rPr lang="de-CH" dirty="0" err="1" smtClean="0"/>
              <a:t>soil</a:t>
            </a:r>
            <a:r>
              <a:rPr lang="de-CH" dirty="0" smtClean="0"/>
              <a:t> </a:t>
            </a:r>
            <a:r>
              <a:rPr lang="de-CH" dirty="0" err="1" smtClean="0"/>
              <a:t>moisture</a:t>
            </a:r>
            <a:r>
              <a:rPr lang="de-CH" dirty="0" smtClean="0"/>
              <a:t> </a:t>
            </a:r>
            <a:r>
              <a:rPr lang="de-CH" dirty="0" err="1" smtClean="0"/>
              <a:t>patterns</a:t>
            </a:r>
            <a:r>
              <a:rPr lang="de-CH" dirty="0" smtClean="0"/>
              <a:t>, Hydrological </a:t>
            </a:r>
            <a:r>
              <a:rPr lang="de-CH" dirty="0" err="1" smtClean="0"/>
              <a:t>Processes</a:t>
            </a:r>
            <a:r>
              <a:rPr lang="de-CH" dirty="0" smtClean="0"/>
              <a:t>, </a:t>
            </a:r>
            <a:r>
              <a:rPr lang="de-CH" dirty="0" err="1" smtClean="0"/>
              <a:t>doi</a:t>
            </a:r>
            <a:r>
              <a:rPr lang="de-CH" dirty="0" smtClean="0"/>
              <a:t>: </a:t>
            </a:r>
            <a:r>
              <a:rPr lang="de-CH" dirty="0" smtClean="0"/>
              <a:t>10.1002/hyp.9531).</a:t>
            </a:r>
            <a:endParaRPr lang="en-US" dirty="0" smtClean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26.03.2014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Irrigation Demand Calculator and Water Stress Monitor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DFA07D-EA5B-46C9-B608-0F9EB509AF8E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10" name="Rechteck 9"/>
          <p:cNvSpPr/>
          <p:nvPr/>
        </p:nvSpPr>
        <p:spPr bwMode="auto">
          <a:xfrm>
            <a:off x="1854679" y="2449902"/>
            <a:ext cx="3226279" cy="14406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 rot="20097433">
            <a:off x="3256378" y="2507710"/>
            <a:ext cx="2129527" cy="1138773"/>
          </a:xfrm>
          <a:prstGeom prst="rect">
            <a:avLst/>
          </a:prstGeom>
          <a:solidFill>
            <a:schemeClr val="bg2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sz="3600" dirty="0" smtClean="0"/>
              <a:t>modeling</a:t>
            </a:r>
          </a:p>
          <a:p>
            <a:pPr algn="ctr"/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 rot="20097433">
            <a:off x="3536665" y="4257821"/>
            <a:ext cx="2161664" cy="1138773"/>
          </a:xfrm>
          <a:prstGeom prst="rect">
            <a:avLst/>
          </a:prstGeom>
          <a:solidFill>
            <a:schemeClr val="bg2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sz="3600" dirty="0" smtClean="0"/>
              <a:t>soft data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/>
              <a:t>Modelling</a:t>
            </a:r>
            <a:endParaRPr lang="en-US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5938" y="1379913"/>
            <a:ext cx="8382000" cy="845702"/>
          </a:xfrm>
        </p:spPr>
        <p:txBody>
          <a:bodyPr/>
          <a:lstStyle/>
          <a:p>
            <a:r>
              <a:rPr lang="en-US" dirty="0" smtClean="0"/>
              <a:t>Identical with irrigation demand calculator</a:t>
            </a:r>
          </a:p>
          <a:p>
            <a:r>
              <a:rPr lang="en-US" dirty="0" smtClean="0"/>
              <a:t>Uses real-time climate data to calculate current state</a:t>
            </a:r>
          </a:p>
          <a:p>
            <a:pPr>
              <a:buNone/>
            </a:pPr>
            <a:endParaRPr lang="en-US" sz="800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26.03.2014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Irrigation Demand Calculator and Water Stress Monitor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DFA07D-EA5B-46C9-B608-0F9EB509AF8E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pic>
        <p:nvPicPr>
          <p:cNvPr id="28" name="Grafik 27" descr="Single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0005" y="2232000"/>
            <a:ext cx="5806379" cy="4356000"/>
          </a:xfrm>
          <a:prstGeom prst="rect">
            <a:avLst/>
          </a:prstGeom>
        </p:spPr>
      </p:pic>
      <p:pic>
        <p:nvPicPr>
          <p:cNvPr id="29" name="Grafik 28" descr="Single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0005" y="2232000"/>
            <a:ext cx="5806379" cy="4356000"/>
          </a:xfrm>
          <a:prstGeom prst="rect">
            <a:avLst/>
          </a:prstGeom>
        </p:spPr>
      </p:pic>
      <p:pic>
        <p:nvPicPr>
          <p:cNvPr id="30" name="Grafik 29" descr="Single2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0005" y="2232000"/>
            <a:ext cx="5806379" cy="4356000"/>
          </a:xfrm>
          <a:prstGeom prst="rect">
            <a:avLst/>
          </a:prstGeom>
        </p:spPr>
      </p:pic>
      <p:pic>
        <p:nvPicPr>
          <p:cNvPr id="31" name="Grafik 30" descr="Single29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0005" y="2232000"/>
            <a:ext cx="5806379" cy="4356000"/>
          </a:xfrm>
          <a:prstGeom prst="rect">
            <a:avLst/>
          </a:prstGeom>
        </p:spPr>
      </p:pic>
      <p:pic>
        <p:nvPicPr>
          <p:cNvPr id="32" name="Grafik 31" descr="Single3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0005" y="2232000"/>
            <a:ext cx="5806379" cy="4356000"/>
          </a:xfrm>
          <a:prstGeom prst="rect">
            <a:avLst/>
          </a:prstGeom>
        </p:spPr>
      </p:pic>
      <p:pic>
        <p:nvPicPr>
          <p:cNvPr id="33" name="Grafik 32" descr="Single43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0005" y="2232000"/>
            <a:ext cx="5806379" cy="4356000"/>
          </a:xfrm>
          <a:prstGeom prst="rect">
            <a:avLst/>
          </a:prstGeom>
        </p:spPr>
      </p:pic>
      <p:pic>
        <p:nvPicPr>
          <p:cNvPr id="34" name="Grafik 33" descr="Single50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0005" y="2232000"/>
            <a:ext cx="5806379" cy="4356000"/>
          </a:xfrm>
          <a:prstGeom prst="rect">
            <a:avLst/>
          </a:prstGeom>
        </p:spPr>
      </p:pic>
      <p:pic>
        <p:nvPicPr>
          <p:cNvPr id="35" name="Grafik 34" descr="Single57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0005" y="2232000"/>
            <a:ext cx="5806379" cy="4356000"/>
          </a:xfrm>
          <a:prstGeom prst="rect">
            <a:avLst/>
          </a:prstGeom>
        </p:spPr>
      </p:pic>
      <p:pic>
        <p:nvPicPr>
          <p:cNvPr id="36" name="Grafik 35" descr="Single64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0005" y="2232000"/>
            <a:ext cx="5806379" cy="4356000"/>
          </a:xfrm>
          <a:prstGeom prst="rect">
            <a:avLst/>
          </a:prstGeom>
        </p:spPr>
      </p:pic>
      <p:pic>
        <p:nvPicPr>
          <p:cNvPr id="37" name="Grafik 36" descr="Single71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0005" y="2232000"/>
            <a:ext cx="5806379" cy="4356000"/>
          </a:xfrm>
          <a:prstGeom prst="rect">
            <a:avLst/>
          </a:prstGeom>
        </p:spPr>
      </p:pic>
      <p:pic>
        <p:nvPicPr>
          <p:cNvPr id="38" name="Grafik 37" descr="Single78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0005" y="2232000"/>
            <a:ext cx="5806379" cy="4356000"/>
          </a:xfrm>
          <a:prstGeom prst="rect">
            <a:avLst/>
          </a:prstGeom>
        </p:spPr>
      </p:pic>
      <p:pic>
        <p:nvPicPr>
          <p:cNvPr id="39" name="Grafik 38" descr="Single85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40005" y="2232000"/>
            <a:ext cx="5806379" cy="4356000"/>
          </a:xfrm>
          <a:prstGeom prst="rect">
            <a:avLst/>
          </a:prstGeom>
        </p:spPr>
      </p:pic>
      <p:pic>
        <p:nvPicPr>
          <p:cNvPr id="40" name="Grafik 39" descr="Single92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40005" y="2232000"/>
            <a:ext cx="5806379" cy="4356000"/>
          </a:xfrm>
          <a:prstGeom prst="rect">
            <a:avLst/>
          </a:prstGeom>
        </p:spPr>
      </p:pic>
      <p:pic>
        <p:nvPicPr>
          <p:cNvPr id="41" name="Grafik 40" descr="Single99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40005" y="2232000"/>
            <a:ext cx="5806379" cy="4356000"/>
          </a:xfrm>
          <a:prstGeom prst="rect">
            <a:avLst/>
          </a:prstGeom>
        </p:spPr>
      </p:pic>
      <p:pic>
        <p:nvPicPr>
          <p:cNvPr id="42" name="Grafik 41" descr="Single106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40005" y="2232000"/>
            <a:ext cx="5806379" cy="4356000"/>
          </a:xfrm>
          <a:prstGeom prst="rect">
            <a:avLst/>
          </a:prstGeom>
        </p:spPr>
      </p:pic>
      <p:pic>
        <p:nvPicPr>
          <p:cNvPr id="43" name="Grafik 42" descr="Single113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40005" y="2232000"/>
            <a:ext cx="5806379" cy="4356000"/>
          </a:xfrm>
          <a:prstGeom prst="rect">
            <a:avLst/>
          </a:prstGeom>
        </p:spPr>
      </p:pic>
      <p:pic>
        <p:nvPicPr>
          <p:cNvPr id="44" name="Grafik 43" descr="Single120.pn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40005" y="2232000"/>
            <a:ext cx="5806379" cy="4356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Model uncertainty</a:t>
            </a:r>
            <a:endParaRPr lang="en-US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5938" y="1379913"/>
            <a:ext cx="8382000" cy="1389166"/>
          </a:xfrm>
        </p:spPr>
        <p:txBody>
          <a:bodyPr/>
          <a:lstStyle/>
          <a:p>
            <a:r>
              <a:rPr lang="en-US" dirty="0" smtClean="0"/>
              <a:t>Climate input uncertainty</a:t>
            </a:r>
          </a:p>
          <a:p>
            <a:r>
              <a:rPr lang="en-US" dirty="0" smtClean="0"/>
              <a:t>Crop parameter uncertainty</a:t>
            </a:r>
          </a:p>
          <a:p>
            <a:r>
              <a:rPr lang="en-US" dirty="0" smtClean="0"/>
              <a:t>Soil parameter uncertainty</a:t>
            </a:r>
          </a:p>
          <a:p>
            <a:pPr>
              <a:buNone/>
            </a:pPr>
            <a:endParaRPr lang="en-US" sz="800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26.03.2014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Irrigation Demand Calculator and Water Stress Monitor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DFA07D-EA5B-46C9-B608-0F9EB509AF8E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pic>
        <p:nvPicPr>
          <p:cNvPr id="10" name="Grafik 9" descr="noUpda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29" y="2812212"/>
            <a:ext cx="9123271" cy="374386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Hard </a:t>
            </a:r>
            <a:r>
              <a:rPr lang="en-US" sz="3200" dirty="0" err="1" smtClean="0"/>
              <a:t>vs</a:t>
            </a:r>
            <a:r>
              <a:rPr lang="en-US" sz="3200" dirty="0" smtClean="0"/>
              <a:t> Soft Data</a:t>
            </a:r>
            <a:endParaRPr lang="en-US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en-US" sz="2400" dirty="0" smtClean="0"/>
              <a:t>HARD DATA</a:t>
            </a:r>
          </a:p>
          <a:p>
            <a:r>
              <a:rPr lang="en-US" sz="2400" dirty="0" smtClean="0"/>
              <a:t>quantitative</a:t>
            </a:r>
          </a:p>
          <a:p>
            <a:r>
              <a:rPr lang="en-US" sz="2400" dirty="0" smtClean="0"/>
              <a:t>precise measurements</a:t>
            </a:r>
            <a:endParaRPr lang="en-US" sz="2400" dirty="0" smtClean="0"/>
          </a:p>
          <a:p>
            <a:r>
              <a:rPr lang="en-US" sz="2400" dirty="0" smtClean="0"/>
              <a:t>expensive</a:t>
            </a:r>
          </a:p>
          <a:p>
            <a:r>
              <a:rPr lang="en-US" sz="2400" dirty="0" smtClean="0"/>
              <a:t>maintenance / power supply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26.03.2014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18B067A-2432-4A05-8933-B4D28F215F34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Irrigation Demand Calculator and Water Stress Monitor</a:t>
            </a:r>
            <a:endParaRPr lang="de-DE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1121437" y="3577109"/>
            <a:ext cx="2424019" cy="2896357"/>
          </a:xfrm>
          <a:prstGeom prst="rect">
            <a:avLst/>
          </a:prstGeom>
          <a:noFill/>
        </p:spPr>
      </p:pic>
      <p:pic>
        <p:nvPicPr>
          <p:cNvPr id="10" name="Picture 6" descr="klocke_fischbach_estimating-soil-moisture-by-appearance-and-feel_sandy-loam_75-100-percent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942937" y="3960962"/>
            <a:ext cx="3871104" cy="2477507"/>
          </a:xfrm>
          <a:prstGeom prst="rect">
            <a:avLst/>
          </a:prstGeom>
        </p:spPr>
      </p:pic>
      <p:sp>
        <p:nvSpPr>
          <p:cNvPr id="11" name="Inhaltsplatzhalter 2"/>
          <p:cNvSpPr txBox="1">
            <a:spLocks/>
          </p:cNvSpPr>
          <p:nvPr/>
        </p:nvSpPr>
        <p:spPr bwMode="auto">
          <a:xfrm>
            <a:off x="4648200" y="1327475"/>
            <a:ext cx="4114800" cy="510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marL="361950" marR="0" lvl="0" indent="-3619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Tx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SOFT DATA</a:t>
            </a:r>
          </a:p>
          <a:p>
            <a:pPr marL="361950" marR="0" lvl="0" indent="-3619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qualitative</a:t>
            </a:r>
          </a:p>
          <a:p>
            <a:pPr marL="361950" marR="0" lvl="0" indent="-3619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sz="2400" kern="0" dirty="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tacit knowledge</a:t>
            </a:r>
          </a:p>
          <a:p>
            <a:pPr marL="361950" marR="0" lvl="0" indent="-3619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sz="2400" kern="0" dirty="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Cheap</a:t>
            </a:r>
          </a:p>
          <a:p>
            <a:pPr marL="361950" marR="0" lvl="0" indent="-3619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sz="2400" kern="0" dirty="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no maintenance (=easy)</a:t>
            </a:r>
          </a:p>
          <a:p>
            <a:pPr marL="361950" marR="0" lvl="0" indent="-3619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sz="2400" kern="0" noProof="0" dirty="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needs interpretation</a:t>
            </a:r>
          </a:p>
          <a:p>
            <a:pPr marL="361950" marR="0" lvl="0" indent="-3619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040920" y="6242648"/>
            <a:ext cx="2107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(Photo: </a:t>
            </a:r>
            <a:r>
              <a:rPr lang="en-US" sz="1200" dirty="0" err="1" smtClean="0">
                <a:solidFill>
                  <a:schemeClr val="bg1"/>
                </a:solidFill>
              </a:rPr>
              <a:t>Kolleger</a:t>
            </a:r>
            <a:r>
              <a:rPr lang="en-US" sz="1200" dirty="0" smtClean="0">
                <a:solidFill>
                  <a:schemeClr val="bg1"/>
                </a:solidFill>
              </a:rPr>
              <a:t>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7200182" y="6170762"/>
            <a:ext cx="1797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(www.nrcs.usda.gov)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Boots and trousers approach</a:t>
            </a:r>
            <a:endParaRPr lang="en-US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Developed by Hydrology and Climate unit at University Zurich, Switzerland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sz="800" dirty="0" smtClean="0"/>
          </a:p>
          <a:p>
            <a:endParaRPr lang="en-US" dirty="0" smtClean="0"/>
          </a:p>
          <a:p>
            <a:r>
              <a:rPr lang="en-US" dirty="0" smtClean="0"/>
              <a:t>Expansion to drier conditions in progress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26.03.2014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Irrigation Demand Calculator and Water Stress Monitor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DFA07D-EA5B-46C9-B608-0F9EB509AF8E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graphicFrame>
        <p:nvGraphicFramePr>
          <p:cNvPr id="10" name="Tabelle 9"/>
          <p:cNvGraphicFramePr>
            <a:graphicFrameLocks noGrp="1"/>
          </p:cNvGraphicFramePr>
          <p:nvPr/>
        </p:nvGraphicFramePr>
        <p:xfrm>
          <a:off x="713116" y="2263476"/>
          <a:ext cx="7689012" cy="351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771"/>
                <a:gridCol w="6818241"/>
              </a:tblGrid>
              <a:tr h="402202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Class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Qualitative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dirty="0" smtClean="0"/>
                        <a:t>indicator criteria</a:t>
                      </a:r>
                      <a:endParaRPr lang="en-US" sz="2000" dirty="0"/>
                    </a:p>
                  </a:txBody>
                  <a:tcPr/>
                </a:tc>
              </a:tr>
              <a:tr h="4448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Trousers</a:t>
                      </a:r>
                      <a:r>
                        <a:rPr lang="en-US" sz="1600" baseline="0" dirty="0" smtClean="0"/>
                        <a:t> of a person sitting on the ground stay dry</a:t>
                      </a:r>
                      <a:endParaRPr lang="en-US" sz="1600" dirty="0"/>
                    </a:p>
                  </a:txBody>
                  <a:tcPr/>
                </a:tc>
              </a:tr>
              <a:tr h="4448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Trousers</a:t>
                      </a:r>
                      <a:r>
                        <a:rPr lang="en-US" sz="1600" baseline="0" dirty="0" smtClean="0"/>
                        <a:t> of a person sitting on the ground get moist after some min.</a:t>
                      </a:r>
                      <a:endParaRPr lang="en-US" sz="1600" dirty="0" smtClean="0"/>
                    </a:p>
                  </a:txBody>
                  <a:tcPr/>
                </a:tc>
              </a:tr>
              <a:tr h="4448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Trousers</a:t>
                      </a:r>
                      <a:r>
                        <a:rPr lang="en-US" sz="1600" baseline="0" dirty="0" smtClean="0"/>
                        <a:t> of a person sitting on the ground get wet after some min.</a:t>
                      </a:r>
                      <a:endParaRPr lang="en-US" sz="1600" dirty="0" smtClean="0"/>
                    </a:p>
                  </a:txBody>
                  <a:tcPr/>
                </a:tc>
              </a:tr>
              <a:tr h="4448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Trousers</a:t>
                      </a:r>
                      <a:r>
                        <a:rPr lang="en-US" sz="1600" baseline="0" dirty="0" smtClean="0"/>
                        <a:t> of a person sitting on the ground get wet immediately</a:t>
                      </a:r>
                      <a:endParaRPr lang="en-US" sz="1600" dirty="0"/>
                    </a:p>
                  </a:txBody>
                  <a:tcPr/>
                </a:tc>
              </a:tr>
              <a:tr h="4448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Squelchy noise can</a:t>
                      </a:r>
                      <a:r>
                        <a:rPr lang="en-US" sz="1600" baseline="0" dirty="0" smtClean="0"/>
                        <a:t> be heard stepping on the ground –no water visible</a:t>
                      </a:r>
                      <a:endParaRPr lang="en-US" sz="1600" dirty="0"/>
                    </a:p>
                  </a:txBody>
                  <a:tcPr/>
                </a:tc>
              </a:tr>
              <a:tr h="4448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Water squeezes out of the topsoil when stepping</a:t>
                      </a:r>
                      <a:r>
                        <a:rPr lang="en-US" sz="1600" baseline="0" dirty="0" smtClean="0"/>
                        <a:t> on it with a boot</a:t>
                      </a:r>
                      <a:endParaRPr lang="en-US" sz="1600" dirty="0"/>
                    </a:p>
                  </a:txBody>
                  <a:tcPr/>
                </a:tc>
              </a:tr>
              <a:tr h="4448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Water can be seen on the soil</a:t>
                      </a:r>
                      <a:r>
                        <a:rPr lang="en-US" sz="1600" baseline="0" dirty="0" smtClean="0"/>
                        <a:t> surface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feld 10"/>
          <p:cNvSpPr txBox="1"/>
          <p:nvPr/>
        </p:nvSpPr>
        <p:spPr>
          <a:xfrm>
            <a:off x="6737229" y="5641675"/>
            <a:ext cx="2182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Rinderer</a:t>
            </a:r>
            <a:r>
              <a:rPr lang="en-US" dirty="0" smtClean="0"/>
              <a:t> et al. 2012)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From soft to hard data</a:t>
            </a:r>
            <a:endParaRPr lang="en-US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5938" y="1379913"/>
            <a:ext cx="8382000" cy="535151"/>
          </a:xfrm>
        </p:spPr>
        <p:txBody>
          <a:bodyPr/>
          <a:lstStyle/>
          <a:p>
            <a:r>
              <a:rPr lang="en-US" dirty="0" smtClean="0"/>
              <a:t>Translation into hard data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26.03.2014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Irrigation Demand Calculator and Water Stress Monitor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DFA07D-EA5B-46C9-B608-0F9EB509AF8E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040" y="1889184"/>
            <a:ext cx="8835327" cy="3476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feld 9"/>
          <p:cNvSpPr txBox="1"/>
          <p:nvPr/>
        </p:nvSpPr>
        <p:spPr>
          <a:xfrm>
            <a:off x="6961517" y="5408762"/>
            <a:ext cx="2182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Rinderer</a:t>
            </a:r>
            <a:r>
              <a:rPr lang="en-US" dirty="0" smtClean="0"/>
              <a:t> et al. 2012)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917276" y="2140504"/>
            <a:ext cx="8382000" cy="766762"/>
          </a:xfrm>
        </p:spPr>
        <p:txBody>
          <a:bodyPr/>
          <a:lstStyle/>
          <a:p>
            <a:r>
              <a:rPr lang="en-US" sz="3600" dirty="0" smtClean="0"/>
              <a:t>Irrigation Demand Calculator</a:t>
            </a:r>
            <a:endParaRPr lang="en-US" sz="36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26.03.2014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Irrigation Demand Calculator and Water Stress Monitor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8BD0F30-AC6B-4D07-84B6-8B6DDD1376C5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Crowd-Sensing</a:t>
            </a:r>
            <a:endParaRPr lang="en-US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26.03.2014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DFA07D-EA5B-46C9-B608-0F9EB509AF8E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Irrigation Demand Calculator and Water Stress Monitor</a:t>
            </a:r>
            <a:endParaRPr lang="de-DE" dirty="0"/>
          </a:p>
        </p:txBody>
      </p:sp>
      <p:pic>
        <p:nvPicPr>
          <p:cNvPr id="30722" name="Picture 2" descr="image 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6756" y="1904341"/>
            <a:ext cx="8339056" cy="3521672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Model update</a:t>
            </a:r>
            <a:endParaRPr lang="en-US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5938" y="1379913"/>
            <a:ext cx="8382000" cy="1078615"/>
          </a:xfrm>
        </p:spPr>
        <p:txBody>
          <a:bodyPr/>
          <a:lstStyle/>
          <a:p>
            <a:pPr>
              <a:buNone/>
            </a:pPr>
            <a:r>
              <a:rPr lang="en-US" sz="2600" b="1" dirty="0" smtClean="0"/>
              <a:t>Using soft sensed data to update model with </a:t>
            </a:r>
            <a:r>
              <a:rPr lang="en-US" sz="2600" b="1" dirty="0" err="1" smtClean="0"/>
              <a:t>EnKF</a:t>
            </a:r>
            <a:r>
              <a:rPr lang="en-US" sz="2600" b="1" dirty="0" smtClean="0"/>
              <a:t>:</a:t>
            </a:r>
            <a:endParaRPr lang="en-US" sz="2600" b="1" dirty="0" smtClean="0"/>
          </a:p>
          <a:p>
            <a:pPr>
              <a:buNone/>
            </a:pPr>
            <a:endParaRPr lang="en-US" sz="800" b="1" dirty="0" smtClean="0"/>
          </a:p>
          <a:p>
            <a:r>
              <a:rPr lang="en-US" dirty="0" smtClean="0"/>
              <a:t>Accounts for uncertainty of: model and observations</a:t>
            </a:r>
          </a:p>
          <a:p>
            <a:pPr>
              <a:buNone/>
            </a:pPr>
            <a:endParaRPr lang="en-US" sz="800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26.03.2014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Irrigation Demand Calculator and Water Stress Monitor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DFA07D-EA5B-46C9-B608-0F9EB509AF8E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pic>
        <p:nvPicPr>
          <p:cNvPr id="16" name="Grafik 15" descr="update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000" y="2448000"/>
            <a:ext cx="8469789" cy="4140000"/>
          </a:xfrm>
          <a:prstGeom prst="rect">
            <a:avLst/>
          </a:prstGeom>
        </p:spPr>
      </p:pic>
      <p:pic>
        <p:nvPicPr>
          <p:cNvPr id="17" name="Grafik 16" descr="update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000" y="2448000"/>
            <a:ext cx="8469789" cy="4140000"/>
          </a:xfrm>
          <a:prstGeom prst="rect">
            <a:avLst/>
          </a:prstGeom>
        </p:spPr>
      </p:pic>
      <p:pic>
        <p:nvPicPr>
          <p:cNvPr id="18" name="Grafik 17" descr="update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000" y="2448000"/>
            <a:ext cx="8469789" cy="4140000"/>
          </a:xfrm>
          <a:prstGeom prst="rect">
            <a:avLst/>
          </a:prstGeom>
        </p:spPr>
      </p:pic>
      <p:pic>
        <p:nvPicPr>
          <p:cNvPr id="19" name="Grafik 18" descr="update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000" y="2448000"/>
            <a:ext cx="8469789" cy="4140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Benefits</a:t>
            </a:r>
            <a:endParaRPr lang="en-US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5938" y="1379913"/>
            <a:ext cx="8382000" cy="1078615"/>
          </a:xfrm>
        </p:spPr>
        <p:txBody>
          <a:bodyPr/>
          <a:lstStyle/>
          <a:p>
            <a:r>
              <a:rPr lang="en-US" dirty="0" smtClean="0"/>
              <a:t>spatial real-time information about current soil moisture status / irrigation demand</a:t>
            </a:r>
          </a:p>
          <a:p>
            <a:pPr>
              <a:buNone/>
            </a:pPr>
            <a:endParaRPr lang="en-US" sz="800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26.03.2014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Irrigation Demand Calculator and Water Stress Monitor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DFA07D-EA5B-46C9-B608-0F9EB509AF8E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pic>
        <p:nvPicPr>
          <p:cNvPr id="11" name="Grafik 10" descr="SM_NW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77040" y="2092985"/>
            <a:ext cx="5641677" cy="4436311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823496" y="6167887"/>
            <a:ext cx="2320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(www.bodenmessnetz.ch)</a:t>
            </a:r>
            <a:endParaRPr lang="en-US" sz="1400" dirty="0"/>
          </a:p>
        </p:txBody>
      </p:sp>
      <p:sp>
        <p:nvSpPr>
          <p:cNvPr id="13" name="Rechteck 12"/>
          <p:cNvSpPr/>
          <p:nvPr/>
        </p:nvSpPr>
        <p:spPr bwMode="auto">
          <a:xfrm>
            <a:off x="1276709" y="2165230"/>
            <a:ext cx="2277374" cy="327804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891177" y="5184475"/>
            <a:ext cx="1095554" cy="13716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865298" y="5339751"/>
            <a:ext cx="1199072" cy="85292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50" dirty="0" smtClean="0"/>
              <a:t>Very wet</a:t>
            </a:r>
          </a:p>
          <a:p>
            <a:pPr>
              <a:lnSpc>
                <a:spcPct val="150000"/>
              </a:lnSpc>
            </a:pPr>
            <a:r>
              <a:rPr lang="en-US" sz="850" dirty="0" smtClean="0"/>
              <a:t>Wet</a:t>
            </a:r>
          </a:p>
          <a:p>
            <a:pPr>
              <a:lnSpc>
                <a:spcPct val="150000"/>
              </a:lnSpc>
            </a:pPr>
            <a:r>
              <a:rPr lang="en-US" sz="850" dirty="0" smtClean="0"/>
              <a:t>Moderate</a:t>
            </a:r>
          </a:p>
          <a:p>
            <a:pPr>
              <a:lnSpc>
                <a:spcPct val="150000"/>
              </a:lnSpc>
            </a:pPr>
            <a:r>
              <a:rPr lang="en-US" sz="850" dirty="0" smtClean="0"/>
              <a:t>Dry</a:t>
            </a:r>
            <a:endParaRPr lang="en-US" sz="850" dirty="0"/>
          </a:p>
        </p:txBody>
      </p:sp>
      <p:sp>
        <p:nvSpPr>
          <p:cNvPr id="20" name="Rechteck 19"/>
          <p:cNvSpPr/>
          <p:nvPr/>
        </p:nvSpPr>
        <p:spPr bwMode="auto">
          <a:xfrm>
            <a:off x="4511615" y="5089585"/>
            <a:ext cx="1069676" cy="319177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4502989" y="6173637"/>
            <a:ext cx="1196196" cy="382438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Conclusions</a:t>
            </a:r>
            <a:endParaRPr lang="en-US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Tools to support decision-making of administration, WUAs and farmers</a:t>
            </a:r>
          </a:p>
          <a:p>
            <a:r>
              <a:rPr lang="en-US" dirty="0" smtClean="0"/>
              <a:t>Tools for long-term planning and real-time management</a:t>
            </a:r>
          </a:p>
          <a:p>
            <a:r>
              <a:rPr lang="en-US" dirty="0" smtClean="0"/>
              <a:t>Usage of all available data</a:t>
            </a:r>
          </a:p>
          <a:p>
            <a:r>
              <a:rPr lang="en-US" dirty="0" smtClean="0"/>
              <a:t>Need for local expert knowledge</a:t>
            </a:r>
          </a:p>
          <a:p>
            <a:r>
              <a:rPr lang="en-US" dirty="0" smtClean="0"/>
              <a:t>Vision: web deployment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26.03.2014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DFA07D-EA5B-46C9-B608-0F9EB509AF8E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Irrigation Demand Calculator and Water Stress Monitor</a:t>
            </a:r>
            <a:endParaRPr lang="de-DE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Motivation</a:t>
            </a:r>
            <a:endParaRPr lang="en-US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600" b="1" dirty="0" smtClean="0"/>
              <a:t>Irrigation water allocation needs planning:</a:t>
            </a:r>
          </a:p>
          <a:p>
            <a:pPr>
              <a:buNone/>
            </a:pPr>
            <a:endParaRPr lang="en-US" sz="800" b="1" dirty="0" smtClean="0"/>
          </a:p>
          <a:p>
            <a:r>
              <a:rPr lang="en-US" dirty="0" smtClean="0"/>
              <a:t>Basin </a:t>
            </a:r>
            <a:r>
              <a:rPr lang="en-US" dirty="0" smtClean="0"/>
              <a:t>authorities need information for future planning and </a:t>
            </a:r>
            <a:r>
              <a:rPr lang="en-US" dirty="0" smtClean="0"/>
              <a:t>management</a:t>
            </a:r>
          </a:p>
          <a:p>
            <a:r>
              <a:rPr lang="en-US" dirty="0" smtClean="0"/>
              <a:t>Water user associations need usable information for planning and negotiation</a:t>
            </a:r>
          </a:p>
          <a:p>
            <a:pPr>
              <a:buNone/>
            </a:pPr>
            <a:endParaRPr lang="en-US" sz="800" dirty="0" smtClean="0"/>
          </a:p>
          <a:p>
            <a:pPr>
              <a:buNone/>
            </a:pPr>
            <a:r>
              <a:rPr lang="en-US" dirty="0" smtClean="0"/>
              <a:t>Who gets how much water?</a:t>
            </a:r>
          </a:p>
          <a:p>
            <a:r>
              <a:rPr lang="en-US" dirty="0" smtClean="0"/>
              <a:t>Climate</a:t>
            </a:r>
          </a:p>
          <a:p>
            <a:r>
              <a:rPr lang="en-US" dirty="0" smtClean="0"/>
              <a:t>Soil</a:t>
            </a:r>
          </a:p>
          <a:p>
            <a:r>
              <a:rPr lang="en-US" dirty="0" smtClean="0"/>
              <a:t>Crop</a:t>
            </a:r>
          </a:p>
          <a:p>
            <a:r>
              <a:rPr lang="en-US" dirty="0" smtClean="0"/>
              <a:t>Planting Date</a:t>
            </a:r>
          </a:p>
          <a:p>
            <a:r>
              <a:rPr lang="en-US" dirty="0" smtClean="0"/>
              <a:t>Irrigation type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26.03.2014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Irrigation Demand Calculator and Water Stress Monitor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DFA07D-EA5B-46C9-B608-0F9EB509AF8E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Irrigation Calculator</a:t>
            </a:r>
            <a:endParaRPr lang="en-US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600" b="1" dirty="0" smtClean="0"/>
              <a:t>‘Tool to calculate the irrigation water demand of a specific crop, on a specific soil under a specific climate’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Based on FAO56 methodology (‘Crop </a:t>
            </a:r>
            <a:r>
              <a:rPr lang="en-US" dirty="0" err="1" smtClean="0"/>
              <a:t>evapotranspiration</a:t>
            </a:r>
            <a:r>
              <a:rPr lang="en-US" dirty="0" smtClean="0"/>
              <a:t> - Guidelines for computing crop water requirements - FAO Irrigation and drainage paper 56’)</a:t>
            </a:r>
          </a:p>
          <a:p>
            <a:endParaRPr lang="en-US" dirty="0" smtClean="0"/>
          </a:p>
          <a:p>
            <a:r>
              <a:rPr lang="en-US" dirty="0" smtClean="0"/>
              <a:t>Required inputs:</a:t>
            </a:r>
          </a:p>
          <a:p>
            <a:pPr lvl="1"/>
            <a:r>
              <a:rPr lang="en-US" dirty="0" smtClean="0"/>
              <a:t>climatic data</a:t>
            </a:r>
          </a:p>
          <a:p>
            <a:pPr lvl="1"/>
            <a:r>
              <a:rPr lang="en-US" dirty="0" smtClean="0"/>
              <a:t>crop parameters </a:t>
            </a:r>
          </a:p>
          <a:p>
            <a:pPr lvl="1"/>
            <a:r>
              <a:rPr lang="en-US" dirty="0" smtClean="0"/>
              <a:t>soil parameters</a:t>
            </a:r>
          </a:p>
          <a:p>
            <a:pPr lvl="1"/>
            <a:r>
              <a:rPr lang="en-US" dirty="0" smtClean="0"/>
              <a:t>planting dates</a:t>
            </a:r>
          </a:p>
          <a:p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26.03.2014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Irrigation Demand Calculator and Water Stress Monitor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DFA07D-EA5B-46C9-B608-0F9EB509AF8E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Soil water balance model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r>
              <a:rPr lang="de-CH" dirty="0" err="1" smtClean="0"/>
              <a:t>D</a:t>
            </a:r>
            <a:r>
              <a:rPr lang="de-CH" baseline="-25000" dirty="0" err="1" smtClean="0"/>
              <a:t>r</a:t>
            </a:r>
            <a:r>
              <a:rPr lang="de-CH" baseline="-25000" dirty="0" smtClean="0"/>
              <a:t>, i  </a:t>
            </a:r>
            <a:r>
              <a:rPr lang="de-CH" dirty="0" smtClean="0"/>
              <a:t> = Root </a:t>
            </a:r>
            <a:r>
              <a:rPr lang="de-CH" dirty="0" err="1" smtClean="0"/>
              <a:t>zone</a:t>
            </a:r>
            <a:r>
              <a:rPr lang="de-CH" dirty="0" smtClean="0"/>
              <a:t> </a:t>
            </a:r>
            <a:r>
              <a:rPr lang="de-CH" dirty="0" err="1" smtClean="0"/>
              <a:t>depletion</a:t>
            </a:r>
            <a:r>
              <a:rPr lang="de-CH" dirty="0" smtClean="0"/>
              <a:t> (mm) </a:t>
            </a:r>
            <a:r>
              <a:rPr lang="de-CH" dirty="0" err="1" smtClean="0"/>
              <a:t>at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end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day</a:t>
            </a:r>
            <a:r>
              <a:rPr lang="de-CH" dirty="0" smtClean="0"/>
              <a:t> i</a:t>
            </a:r>
          </a:p>
          <a:p>
            <a:pPr lvl="1"/>
            <a:r>
              <a:rPr lang="de-CH" dirty="0" smtClean="0"/>
              <a:t>P</a:t>
            </a:r>
            <a:r>
              <a:rPr lang="de-CH" baseline="-25000" dirty="0" smtClean="0"/>
              <a:t>i</a:t>
            </a:r>
            <a:r>
              <a:rPr lang="de-CH" dirty="0" smtClean="0"/>
              <a:t> 	   = </a:t>
            </a:r>
            <a:r>
              <a:rPr lang="de-CH" dirty="0" err="1" smtClean="0"/>
              <a:t>Precipitation</a:t>
            </a:r>
            <a:r>
              <a:rPr lang="de-CH" dirty="0" smtClean="0"/>
              <a:t> (mm) on </a:t>
            </a:r>
            <a:r>
              <a:rPr lang="de-CH" dirty="0" err="1" smtClean="0"/>
              <a:t>day</a:t>
            </a:r>
            <a:r>
              <a:rPr lang="de-CH" dirty="0" smtClean="0"/>
              <a:t> i</a:t>
            </a:r>
          </a:p>
          <a:p>
            <a:pPr lvl="1"/>
            <a:r>
              <a:rPr lang="de-CH" dirty="0" err="1" smtClean="0"/>
              <a:t>R</a:t>
            </a:r>
            <a:r>
              <a:rPr lang="de-CH" baseline="-25000" dirty="0" err="1" smtClean="0"/>
              <a:t>i</a:t>
            </a:r>
            <a:r>
              <a:rPr lang="de-CH" dirty="0" smtClean="0"/>
              <a:t> 	   = </a:t>
            </a:r>
            <a:r>
              <a:rPr lang="de-CH" dirty="0" err="1" smtClean="0"/>
              <a:t>Runoff</a:t>
            </a:r>
            <a:r>
              <a:rPr lang="de-CH" dirty="0" smtClean="0"/>
              <a:t>(mm) on </a:t>
            </a:r>
            <a:r>
              <a:rPr lang="de-CH" dirty="0" err="1" smtClean="0"/>
              <a:t>day</a:t>
            </a:r>
            <a:r>
              <a:rPr lang="de-CH" dirty="0" smtClean="0"/>
              <a:t> i</a:t>
            </a:r>
          </a:p>
          <a:p>
            <a:pPr lvl="1"/>
            <a:r>
              <a:rPr lang="de-CH" dirty="0" err="1" smtClean="0"/>
              <a:t>I</a:t>
            </a:r>
            <a:r>
              <a:rPr lang="de-CH" baseline="-25000" dirty="0" err="1" smtClean="0"/>
              <a:t>i</a:t>
            </a:r>
            <a:r>
              <a:rPr lang="de-CH" dirty="0" smtClean="0"/>
              <a:t> 	   = Irrigation(mm) on </a:t>
            </a:r>
            <a:r>
              <a:rPr lang="de-CH" dirty="0" err="1" smtClean="0"/>
              <a:t>day</a:t>
            </a:r>
            <a:r>
              <a:rPr lang="de-CH" dirty="0" smtClean="0"/>
              <a:t> i</a:t>
            </a:r>
          </a:p>
          <a:p>
            <a:pPr lvl="1"/>
            <a:r>
              <a:rPr lang="de-CH" dirty="0" err="1" smtClean="0"/>
              <a:t>CR</a:t>
            </a:r>
            <a:r>
              <a:rPr lang="de-CH" baseline="-25000" dirty="0" err="1" smtClean="0"/>
              <a:t>i</a:t>
            </a:r>
            <a:r>
              <a:rPr lang="de-CH" dirty="0" smtClean="0"/>
              <a:t>   = </a:t>
            </a:r>
            <a:r>
              <a:rPr lang="de-CH" dirty="0" err="1" smtClean="0"/>
              <a:t>Capillary</a:t>
            </a:r>
            <a:r>
              <a:rPr lang="de-CH" dirty="0" smtClean="0"/>
              <a:t> </a:t>
            </a:r>
            <a:r>
              <a:rPr lang="de-CH" dirty="0" err="1" smtClean="0"/>
              <a:t>rise</a:t>
            </a:r>
            <a:r>
              <a:rPr lang="de-CH" dirty="0" smtClean="0"/>
              <a:t> (mm) on </a:t>
            </a:r>
            <a:r>
              <a:rPr lang="de-CH" dirty="0" err="1" smtClean="0"/>
              <a:t>day</a:t>
            </a:r>
            <a:r>
              <a:rPr lang="de-CH" dirty="0" smtClean="0"/>
              <a:t> i</a:t>
            </a:r>
          </a:p>
          <a:p>
            <a:pPr lvl="1"/>
            <a:r>
              <a:rPr lang="de-CH" dirty="0" err="1" smtClean="0"/>
              <a:t>ET</a:t>
            </a:r>
            <a:r>
              <a:rPr lang="de-CH" baseline="-25000" dirty="0" err="1" smtClean="0"/>
              <a:t>c,i</a:t>
            </a:r>
            <a:r>
              <a:rPr lang="de-CH" dirty="0" smtClean="0"/>
              <a:t>  = </a:t>
            </a:r>
            <a:r>
              <a:rPr lang="de-CH" dirty="0" err="1" smtClean="0"/>
              <a:t>Crop</a:t>
            </a:r>
            <a:r>
              <a:rPr lang="de-CH" dirty="0" smtClean="0"/>
              <a:t> </a:t>
            </a:r>
            <a:r>
              <a:rPr lang="de-CH" dirty="0" err="1" smtClean="0"/>
              <a:t>evapotranspiration</a:t>
            </a:r>
            <a:r>
              <a:rPr lang="de-CH" dirty="0" smtClean="0"/>
              <a:t> (mm) on </a:t>
            </a:r>
            <a:r>
              <a:rPr lang="de-CH" dirty="0" err="1" smtClean="0"/>
              <a:t>day</a:t>
            </a:r>
            <a:r>
              <a:rPr lang="de-CH" dirty="0" smtClean="0"/>
              <a:t> i</a:t>
            </a:r>
          </a:p>
          <a:p>
            <a:pPr lvl="1"/>
            <a:r>
              <a:rPr lang="de-CH" dirty="0" err="1" smtClean="0"/>
              <a:t>DP</a:t>
            </a:r>
            <a:r>
              <a:rPr lang="de-CH" baseline="-25000" dirty="0" err="1" smtClean="0"/>
              <a:t>i</a:t>
            </a:r>
            <a:r>
              <a:rPr lang="de-CH" dirty="0" smtClean="0"/>
              <a:t>   = </a:t>
            </a:r>
            <a:r>
              <a:rPr lang="de-CH" dirty="0" err="1" smtClean="0"/>
              <a:t>Deep</a:t>
            </a:r>
            <a:r>
              <a:rPr lang="de-CH" dirty="0" smtClean="0"/>
              <a:t> </a:t>
            </a:r>
            <a:r>
              <a:rPr lang="de-CH" dirty="0" err="1" smtClean="0"/>
              <a:t>percolation</a:t>
            </a:r>
            <a:r>
              <a:rPr lang="de-CH" dirty="0" smtClean="0"/>
              <a:t> (mm) on </a:t>
            </a:r>
            <a:r>
              <a:rPr lang="de-CH" dirty="0" err="1" smtClean="0"/>
              <a:t>day</a:t>
            </a:r>
            <a:r>
              <a:rPr lang="de-CH" dirty="0" smtClean="0"/>
              <a:t> i</a:t>
            </a:r>
          </a:p>
          <a:p>
            <a:endParaRPr lang="en-US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/>
        </p:nvGraphicFramePr>
        <p:xfrm>
          <a:off x="536223" y="1411815"/>
          <a:ext cx="7490177" cy="658858"/>
        </p:xfrm>
        <a:graphic>
          <a:graphicData uri="http://schemas.openxmlformats.org/presentationml/2006/ole">
            <p:oleObj spid="_x0000_s1026" name="Formel" r:id="rId3" imgW="2743200" imgH="241200" progId="Equation.3">
              <p:embed/>
            </p:oleObj>
          </a:graphicData>
        </a:graphic>
      </p:graphicFrame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26.03.2014</a:t>
            </a:r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Irrigation Demand Calculator and Water Stress Monitor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DFA07D-EA5B-46C9-B608-0F9EB509AF8E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Parameters</a:t>
            </a:r>
            <a:endParaRPr lang="en-US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Longterm</a:t>
            </a:r>
            <a:r>
              <a:rPr lang="en-US" dirty="0" smtClean="0"/>
              <a:t> climate data (P, </a:t>
            </a:r>
            <a:r>
              <a:rPr lang="en-US" dirty="0" err="1" smtClean="0"/>
              <a:t>Tmean,Tmax,Tmin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Station data</a:t>
            </a:r>
          </a:p>
          <a:p>
            <a:pPr lvl="1"/>
            <a:r>
              <a:rPr lang="en-US" dirty="0" smtClean="0"/>
              <a:t>Satellite data</a:t>
            </a:r>
          </a:p>
          <a:p>
            <a:pPr lvl="1"/>
            <a:r>
              <a:rPr lang="en-US" dirty="0" smtClean="0"/>
              <a:t>Reanalysis data</a:t>
            </a:r>
          </a:p>
          <a:p>
            <a:r>
              <a:rPr lang="en-US" dirty="0" smtClean="0"/>
              <a:t>Crop parameters (</a:t>
            </a:r>
            <a:r>
              <a:rPr lang="en-US" dirty="0" err="1" smtClean="0"/>
              <a:t>Kc</a:t>
            </a:r>
            <a:r>
              <a:rPr lang="en-US" dirty="0" smtClean="0"/>
              <a:t>, growing period, root depth, depletion f.)</a:t>
            </a:r>
          </a:p>
          <a:p>
            <a:pPr lvl="1"/>
            <a:r>
              <a:rPr lang="en-US" dirty="0" smtClean="0"/>
              <a:t>Literature</a:t>
            </a:r>
          </a:p>
          <a:p>
            <a:pPr lvl="1"/>
            <a:r>
              <a:rPr lang="en-US" dirty="0" smtClean="0"/>
              <a:t>Expert knowledge</a:t>
            </a:r>
          </a:p>
          <a:p>
            <a:r>
              <a:rPr lang="en-US" dirty="0" smtClean="0"/>
              <a:t>Soil parameters (field capacity, wilting point)</a:t>
            </a:r>
          </a:p>
          <a:p>
            <a:pPr lvl="1"/>
            <a:r>
              <a:rPr lang="en-US" dirty="0" smtClean="0"/>
              <a:t>Soil maps</a:t>
            </a:r>
          </a:p>
          <a:p>
            <a:pPr lvl="1"/>
            <a:r>
              <a:rPr lang="en-US" dirty="0" smtClean="0"/>
              <a:t>Expert knowledge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26.03.2014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Irrigation Demand Calculator and Water Stress Monitor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DFA07D-EA5B-46C9-B608-0F9EB509AF8E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Comparison: climate</a:t>
            </a:r>
            <a:endParaRPr lang="en-US" sz="3200" dirty="0"/>
          </a:p>
        </p:txBody>
      </p:sp>
      <p:pic>
        <p:nvPicPr>
          <p:cNvPr id="9" name="Inhaltsplatzhalter 8" descr="AlmeriaTom04-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13092"/>
            <a:ext cx="6800000" cy="2647619"/>
          </a:xfrm>
        </p:spPr>
      </p:pic>
      <p:pic>
        <p:nvPicPr>
          <p:cNvPr id="10" name="Grafik 9" descr="BishkekTom04-0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805050"/>
            <a:ext cx="6800000" cy="2657143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637867" y="1930400"/>
            <a:ext cx="2506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Almeria (Spain):</a:t>
            </a:r>
          </a:p>
          <a:p>
            <a:endParaRPr lang="en-US" sz="800" dirty="0" smtClean="0"/>
          </a:p>
          <a:p>
            <a:r>
              <a:rPr lang="en-US" sz="2400" b="1" dirty="0" smtClean="0">
                <a:solidFill>
                  <a:srgbClr val="FF0000"/>
                </a:solidFill>
              </a:rPr>
              <a:t>159 mm/m</a:t>
            </a:r>
            <a:r>
              <a:rPr lang="en-US" sz="2400" b="1" baseline="30000" dirty="0" smtClean="0">
                <a:solidFill>
                  <a:srgbClr val="FF0000"/>
                </a:solidFill>
              </a:rPr>
              <a:t>2</a:t>
            </a:r>
          </a:p>
          <a:p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6637867" y="4600223"/>
            <a:ext cx="2506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Bishkek:</a:t>
            </a:r>
          </a:p>
          <a:p>
            <a:endParaRPr lang="en-US" sz="800" dirty="0" smtClean="0"/>
          </a:p>
          <a:p>
            <a:r>
              <a:rPr lang="en-US" sz="2400" b="1" dirty="0" smtClean="0">
                <a:solidFill>
                  <a:srgbClr val="FF0000"/>
                </a:solidFill>
              </a:rPr>
              <a:t>104 mm/m</a:t>
            </a:r>
            <a:r>
              <a:rPr lang="en-US" sz="2400" b="1" baseline="30000" dirty="0" smtClean="0">
                <a:solidFill>
                  <a:srgbClr val="FF0000"/>
                </a:solidFill>
              </a:rPr>
              <a:t>2</a:t>
            </a:r>
          </a:p>
          <a:p>
            <a:endParaRPr lang="en-US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26.03.2014</a:t>
            </a:r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Irrigation Demand Calculator and Water Stress Monitor</a:t>
            </a:r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DFA07D-EA5B-46C9-B608-0F9EB509AF8E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3299" y="1190444"/>
            <a:ext cx="8663444" cy="495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feld 15"/>
          <p:cNvSpPr txBox="1"/>
          <p:nvPr/>
        </p:nvSpPr>
        <p:spPr>
          <a:xfrm>
            <a:off x="569344" y="3459193"/>
            <a:ext cx="144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Almeria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7493480" y="2343510"/>
            <a:ext cx="144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Bishkek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7499231" y="5860212"/>
            <a:ext cx="1440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bg1"/>
                </a:solidFill>
              </a:rPr>
              <a:t>(</a:t>
            </a:r>
            <a:r>
              <a:rPr lang="en-US" sz="1200" b="1" dirty="0" smtClean="0">
                <a:solidFill>
                  <a:schemeClr val="bg1"/>
                </a:solidFill>
              </a:rPr>
              <a:t>©</a:t>
            </a:r>
            <a:r>
              <a:rPr lang="en-US" sz="1200" b="1" dirty="0" err="1" smtClean="0">
                <a:solidFill>
                  <a:schemeClr val="bg1"/>
                </a:solidFill>
              </a:rPr>
              <a:t>GoogleEarth</a:t>
            </a:r>
            <a:r>
              <a:rPr lang="en-US" sz="1200" b="1" dirty="0" smtClean="0">
                <a:solidFill>
                  <a:schemeClr val="bg1"/>
                </a:solidFill>
              </a:rPr>
              <a:t>)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BishkekTom027-00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14066"/>
            <a:ext cx="6800000" cy="2733334"/>
          </a:xfrm>
          <a:prstGeom prst="rect">
            <a:avLst/>
          </a:prstGeom>
        </p:spPr>
      </p:pic>
      <p:pic>
        <p:nvPicPr>
          <p:cNvPr id="17" name="Inhaltsplatzhalter 16" descr="BishkekTom042-03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3897216"/>
            <a:ext cx="6800000" cy="272381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Comparison: soil</a:t>
            </a:r>
            <a:endParaRPr lang="en-US" sz="3200" dirty="0"/>
          </a:p>
        </p:txBody>
      </p:sp>
      <p:sp>
        <p:nvSpPr>
          <p:cNvPr id="11" name="Textfeld 10"/>
          <p:cNvSpPr txBox="1"/>
          <p:nvPr/>
        </p:nvSpPr>
        <p:spPr>
          <a:xfrm>
            <a:off x="6637867" y="1930400"/>
            <a:ext cx="2506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Sandy soil:</a:t>
            </a:r>
          </a:p>
          <a:p>
            <a:endParaRPr lang="en-US" sz="800" dirty="0" smtClean="0"/>
          </a:p>
          <a:p>
            <a:r>
              <a:rPr lang="en-US" sz="2400" b="1" dirty="0" smtClean="0">
                <a:solidFill>
                  <a:srgbClr val="FF0000"/>
                </a:solidFill>
              </a:rPr>
              <a:t>76 mm/m</a:t>
            </a:r>
            <a:r>
              <a:rPr lang="en-US" sz="2400" b="1" baseline="30000" dirty="0" smtClean="0">
                <a:solidFill>
                  <a:srgbClr val="FF0000"/>
                </a:solidFill>
              </a:rPr>
              <a:t>2</a:t>
            </a:r>
          </a:p>
          <a:p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6637867" y="4600223"/>
            <a:ext cx="2506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Clayey soil:</a:t>
            </a:r>
          </a:p>
          <a:p>
            <a:endParaRPr lang="en-US" sz="800" dirty="0" smtClean="0"/>
          </a:p>
          <a:p>
            <a:r>
              <a:rPr lang="en-US" sz="2400" b="1" dirty="0" smtClean="0">
                <a:solidFill>
                  <a:srgbClr val="FF0000"/>
                </a:solidFill>
              </a:rPr>
              <a:t>62 mm/m</a:t>
            </a:r>
            <a:r>
              <a:rPr lang="en-US" sz="2400" b="1" baseline="30000" dirty="0" smtClean="0">
                <a:solidFill>
                  <a:srgbClr val="FF0000"/>
                </a:solidFill>
              </a:rPr>
              <a:t>2</a:t>
            </a:r>
          </a:p>
          <a:p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26.03.2014</a:t>
            </a:r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Irrigation Demand Calculator and Water Stress Monitor</a:t>
            </a:r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DFA07D-EA5B-46C9-B608-0F9EB509AF8E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pic>
        <p:nvPicPr>
          <p:cNvPr id="27652" name="Picture 4" descr="http://www.planat.ch/uploads/pics/P0458_0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0360" y="1158577"/>
            <a:ext cx="7737596" cy="5193730"/>
          </a:xfrm>
          <a:prstGeom prst="rect">
            <a:avLst/>
          </a:prstGeom>
          <a:noFill/>
        </p:spPr>
      </p:pic>
      <p:pic>
        <p:nvPicPr>
          <p:cNvPr id="27650" name="Picture 2" descr="http://www.soil-net.com/album/Soils_Rocks/slides/Sandy%20soil%20on%20Turkish%20hoyuk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6046" y="1156640"/>
            <a:ext cx="4382217" cy="5188089"/>
          </a:xfrm>
          <a:prstGeom prst="rect">
            <a:avLst/>
          </a:prstGeom>
          <a:noFill/>
        </p:spPr>
      </p:pic>
      <p:sp>
        <p:nvSpPr>
          <p:cNvPr id="15" name="Textfeld 14"/>
          <p:cNvSpPr txBox="1"/>
          <p:nvPr/>
        </p:nvSpPr>
        <p:spPr>
          <a:xfrm>
            <a:off x="7047781" y="6064369"/>
            <a:ext cx="1811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(www.planat.ch)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47290" y="6061493"/>
            <a:ext cx="2107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(www.soil-net.com)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267420" y="1155940"/>
            <a:ext cx="188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Sandy soil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4646764" y="1153065"/>
            <a:ext cx="188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Clayey soil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1"/>
      <p:bldP spid="2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 descr="BishkekBeans04-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3747912"/>
            <a:ext cx="7100711" cy="2861736"/>
          </a:xfrm>
          <a:prstGeom prst="rect">
            <a:avLst/>
          </a:prstGeom>
        </p:spPr>
      </p:pic>
      <p:pic>
        <p:nvPicPr>
          <p:cNvPr id="10" name="Grafik 9" descr="BishkekTom04-0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1129583"/>
            <a:ext cx="7093935" cy="2772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Comparison: crop</a:t>
            </a:r>
            <a:endParaRPr lang="en-US" sz="3200" dirty="0"/>
          </a:p>
        </p:txBody>
      </p:sp>
      <p:sp>
        <p:nvSpPr>
          <p:cNvPr id="11" name="Textfeld 10"/>
          <p:cNvSpPr txBox="1"/>
          <p:nvPr/>
        </p:nvSpPr>
        <p:spPr>
          <a:xfrm>
            <a:off x="6637867" y="1930400"/>
            <a:ext cx="2506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Tomato :</a:t>
            </a:r>
          </a:p>
          <a:p>
            <a:endParaRPr lang="en-US" sz="800" dirty="0" smtClean="0"/>
          </a:p>
          <a:p>
            <a:r>
              <a:rPr lang="en-US" sz="2400" b="1" dirty="0" smtClean="0">
                <a:solidFill>
                  <a:srgbClr val="FF0000"/>
                </a:solidFill>
              </a:rPr>
              <a:t>104 mm/m</a:t>
            </a:r>
            <a:r>
              <a:rPr lang="en-US" sz="2400" b="1" baseline="30000" dirty="0" smtClean="0">
                <a:solidFill>
                  <a:srgbClr val="FF0000"/>
                </a:solidFill>
              </a:rPr>
              <a:t>2</a:t>
            </a:r>
          </a:p>
          <a:p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6637867" y="4600223"/>
            <a:ext cx="2506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Beans:</a:t>
            </a:r>
          </a:p>
          <a:p>
            <a:endParaRPr lang="en-US" sz="800" dirty="0" smtClean="0"/>
          </a:p>
          <a:p>
            <a:r>
              <a:rPr lang="en-US" sz="2400" b="1" dirty="0" smtClean="0">
                <a:solidFill>
                  <a:srgbClr val="FF0000"/>
                </a:solidFill>
              </a:rPr>
              <a:t>53 mm/m</a:t>
            </a:r>
            <a:r>
              <a:rPr lang="en-US" sz="2400" b="1" baseline="30000" dirty="0" smtClean="0">
                <a:solidFill>
                  <a:srgbClr val="FF0000"/>
                </a:solidFill>
              </a:rPr>
              <a:t>2</a:t>
            </a:r>
          </a:p>
          <a:p>
            <a:endParaRPr lang="en-US" dirty="0"/>
          </a:p>
        </p:txBody>
      </p:sp>
      <p:pic>
        <p:nvPicPr>
          <p:cNvPr id="26632" name="Picture 8" descr="White kidney bean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49869" y="1155939"/>
            <a:ext cx="6634645" cy="5340889"/>
          </a:xfrm>
          <a:prstGeom prst="rect">
            <a:avLst/>
          </a:prstGeom>
          <a:noFill/>
        </p:spPr>
      </p:pic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26.03.2014</a:t>
            </a:r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Irrigation Demand Calculator and Water Stress Monitor</a:t>
            </a:r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DFA07D-EA5B-46C9-B608-0F9EB509AF8E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pic>
        <p:nvPicPr>
          <p:cNvPr id="26630" name="Picture 6" descr="http://jovialfoods.com/blog/wp-content/uploads/2012/09/fields-and-hills3b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0246" y="1137309"/>
            <a:ext cx="4097247" cy="5361948"/>
          </a:xfrm>
          <a:prstGeom prst="rect">
            <a:avLst/>
          </a:prstGeom>
          <a:noFill/>
        </p:spPr>
      </p:pic>
      <p:sp>
        <p:nvSpPr>
          <p:cNvPr id="18" name="Textfeld 17"/>
          <p:cNvSpPr txBox="1"/>
          <p:nvPr/>
        </p:nvSpPr>
        <p:spPr>
          <a:xfrm>
            <a:off x="437071" y="6216769"/>
            <a:ext cx="2107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(www.jovialfoods.com)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6489938" y="6213894"/>
            <a:ext cx="2107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(www.21food.com)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431322" y="1138687"/>
            <a:ext cx="188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Tomato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4534620" y="1135812"/>
            <a:ext cx="188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Beans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1_Leere Präsentation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1_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883</Words>
  <Application>Microsoft Office PowerPoint</Application>
  <PresentationFormat>Bildschirmpräsentation (4:3)</PresentationFormat>
  <Paragraphs>258</Paragraphs>
  <Slides>23</Slides>
  <Notes>1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5" baseType="lpstr">
      <vt:lpstr>1_Leere Präsentation</vt:lpstr>
      <vt:lpstr>Formel</vt:lpstr>
      <vt:lpstr> iMoMo  Irrigation Demand Calculator and Water Stress Monitor  </vt:lpstr>
      <vt:lpstr>Irrigation Demand Calculator</vt:lpstr>
      <vt:lpstr>Motivation</vt:lpstr>
      <vt:lpstr>Irrigation Calculator</vt:lpstr>
      <vt:lpstr>Soil water balance model</vt:lpstr>
      <vt:lpstr>Parameters</vt:lpstr>
      <vt:lpstr>Comparison: climate</vt:lpstr>
      <vt:lpstr>Comparison: soil</vt:lpstr>
      <vt:lpstr>Comparison: crop</vt:lpstr>
      <vt:lpstr>Comparison: planting date</vt:lpstr>
      <vt:lpstr>Benefits</vt:lpstr>
      <vt:lpstr>Water Stress Monitor</vt:lpstr>
      <vt:lpstr>Motivation</vt:lpstr>
      <vt:lpstr>Water Stress Monitor</vt:lpstr>
      <vt:lpstr>Modelling</vt:lpstr>
      <vt:lpstr>Model uncertainty</vt:lpstr>
      <vt:lpstr>Hard vs Soft Data</vt:lpstr>
      <vt:lpstr>Boots and trousers approach</vt:lpstr>
      <vt:lpstr>From soft to hard data</vt:lpstr>
      <vt:lpstr>Crowd-Sensing</vt:lpstr>
      <vt:lpstr>Model update</vt:lpstr>
      <vt:lpstr>Benefits</vt:lpstr>
      <vt:lpstr>Conclusions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Renato</dc:creator>
  <cp:lastModifiedBy>Sebastian</cp:lastModifiedBy>
  <cp:revision>2183</cp:revision>
  <cp:lastPrinted>2008-03-19T15:04:09Z</cp:lastPrinted>
  <dcterms:modified xsi:type="dcterms:W3CDTF">2014-03-21T08:34:01Z</dcterms:modified>
</cp:coreProperties>
</file>